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5" r:id="rId2"/>
    <p:sldMasterId id="2147483689" r:id="rId3"/>
  </p:sldMasterIdLst>
  <p:notesMasterIdLst>
    <p:notesMasterId r:id="rId41"/>
  </p:notesMasterIdLst>
  <p:handoutMasterIdLst>
    <p:handoutMasterId r:id="rId42"/>
  </p:handoutMasterIdLst>
  <p:sldIdLst>
    <p:sldId id="256" r:id="rId4"/>
    <p:sldId id="406" r:id="rId5"/>
    <p:sldId id="258" r:id="rId6"/>
    <p:sldId id="298" r:id="rId7"/>
    <p:sldId id="305" r:id="rId8"/>
    <p:sldId id="394" r:id="rId9"/>
    <p:sldId id="396" r:id="rId10"/>
    <p:sldId id="259" r:id="rId11"/>
    <p:sldId id="300" r:id="rId12"/>
    <p:sldId id="352" r:id="rId13"/>
    <p:sldId id="370" r:id="rId14"/>
    <p:sldId id="371" r:id="rId15"/>
    <p:sldId id="372" r:id="rId16"/>
    <p:sldId id="368" r:id="rId17"/>
    <p:sldId id="367" r:id="rId18"/>
    <p:sldId id="354" r:id="rId19"/>
    <p:sldId id="366" r:id="rId20"/>
    <p:sldId id="375" r:id="rId21"/>
    <p:sldId id="299" r:id="rId22"/>
    <p:sldId id="388" r:id="rId23"/>
    <p:sldId id="400" r:id="rId24"/>
    <p:sldId id="397" r:id="rId25"/>
    <p:sldId id="398" r:id="rId26"/>
    <p:sldId id="399" r:id="rId27"/>
    <p:sldId id="301" r:id="rId28"/>
    <p:sldId id="304" r:id="rId29"/>
    <p:sldId id="390" r:id="rId30"/>
    <p:sldId id="391" r:id="rId31"/>
    <p:sldId id="403" r:id="rId32"/>
    <p:sldId id="302" r:id="rId33"/>
    <p:sldId id="405" r:id="rId34"/>
    <p:sldId id="303" r:id="rId35"/>
    <p:sldId id="383" r:id="rId36"/>
    <p:sldId id="389" r:id="rId37"/>
    <p:sldId id="392" r:id="rId38"/>
    <p:sldId id="407" r:id="rId39"/>
    <p:sldId id="297"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EE2A24"/>
    <a:srgbClr val="E42A24"/>
    <a:srgbClr val="E41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6199" autoAdjust="0"/>
  </p:normalViewPr>
  <p:slideViewPr>
    <p:cSldViewPr>
      <p:cViewPr varScale="1">
        <p:scale>
          <a:sx n="89" d="100"/>
          <a:sy n="89" d="100"/>
        </p:scale>
        <p:origin x="1310" y="53"/>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edcross\public\Share\CT\Education%20Team\GFARC%20distance%20project_2017_19\+%202%20Outcome%20measurement\Country%20projects\Georgia%20RC\Analysis\Georgia%20data%20cleaned%20with%20pivot%20_WORKING%20VERSIO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em\Documents\Work\EffectivenessHistory%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[Georgia data cleaned with pivot _WORKING VERSION.xlsx]Pjct sites x Av outcomes!PivotTable2</c:name>
    <c:fmtId val="12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s>
    <c:plotArea>
      <c:layout/>
      <c:barChart>
        <c:barDir val="col"/>
        <c:grouping val="clustered"/>
        <c:varyColors val="0"/>
        <c:ser>
          <c:idx val="0"/>
          <c:order val="0"/>
          <c:tx>
            <c:strRef>
              <c:f>'Pjct sites x Av outcomes'!$E$4</c:f>
              <c:strCache>
                <c:ptCount val="1"/>
                <c:pt idx="0">
                  <c:v>Average of Confidence Outcome effect</c:v>
                </c:pt>
              </c:strCache>
            </c:strRef>
          </c:tx>
          <c:spPr>
            <a:solidFill>
              <a:schemeClr val="accent1"/>
            </a:solidFill>
            <a:ln>
              <a:noFill/>
            </a:ln>
            <a:effectLst/>
          </c:spPr>
          <c:invertIfNegative val="0"/>
          <c:cat>
            <c:strRef>
              <c:f>'Pjct sites x Av outcomes'!$D$5:$D$14</c:f>
              <c:strCache>
                <c:ptCount val="9"/>
                <c:pt idx="0">
                  <c:v>1</c:v>
                </c:pt>
                <c:pt idx="1">
                  <c:v>3</c:v>
                </c:pt>
                <c:pt idx="2">
                  <c:v>4</c:v>
                </c:pt>
                <c:pt idx="3">
                  <c:v>5</c:v>
                </c:pt>
                <c:pt idx="4">
                  <c:v>6</c:v>
                </c:pt>
                <c:pt idx="5">
                  <c:v>7</c:v>
                </c:pt>
                <c:pt idx="6">
                  <c:v>8</c:v>
                </c:pt>
                <c:pt idx="7">
                  <c:v>9</c:v>
                </c:pt>
                <c:pt idx="8">
                  <c:v>12</c:v>
                </c:pt>
              </c:strCache>
            </c:strRef>
          </c:cat>
          <c:val>
            <c:numRef>
              <c:f>'Pjct sites x Av outcomes'!$E$5:$E$14</c:f>
              <c:numCache>
                <c:formatCode>General</c:formatCode>
                <c:ptCount val="9"/>
                <c:pt idx="0">
                  <c:v>42.264412580397725</c:v>
                </c:pt>
                <c:pt idx="1">
                  <c:v>52.697268009768024</c:v>
                </c:pt>
                <c:pt idx="2">
                  <c:v>77.404785738119088</c:v>
                </c:pt>
                <c:pt idx="3">
                  <c:v>43.348800649120129</c:v>
                </c:pt>
                <c:pt idx="4">
                  <c:v>63.432055749128935</c:v>
                </c:pt>
                <c:pt idx="5">
                  <c:v>48.482890643694645</c:v>
                </c:pt>
                <c:pt idx="6">
                  <c:v>42.642543859649102</c:v>
                </c:pt>
                <c:pt idx="7">
                  <c:v>60.183837358008034</c:v>
                </c:pt>
                <c:pt idx="8">
                  <c:v>57.451453308596157</c:v>
                </c:pt>
              </c:numCache>
            </c:numRef>
          </c:val>
          <c:extLst xmlns:c16r2="http://schemas.microsoft.com/office/drawing/2015/06/chart">
            <c:ext xmlns:c16="http://schemas.microsoft.com/office/drawing/2014/chart" uri="{C3380CC4-5D6E-409C-BE32-E72D297353CC}">
              <c16:uniqueId val="{00000000-7050-4432-BC56-46918F8FEA4C}"/>
            </c:ext>
          </c:extLst>
        </c:ser>
        <c:ser>
          <c:idx val="1"/>
          <c:order val="1"/>
          <c:tx>
            <c:strRef>
              <c:f>'Pjct sites x Av outcomes'!$F$4</c:f>
              <c:strCache>
                <c:ptCount val="1"/>
                <c:pt idx="0">
                  <c:v>Average of Willingness Outcome effect</c:v>
                </c:pt>
              </c:strCache>
            </c:strRef>
          </c:tx>
          <c:spPr>
            <a:solidFill>
              <a:schemeClr val="accent2"/>
            </a:solidFill>
            <a:ln>
              <a:noFill/>
            </a:ln>
            <a:effectLst/>
          </c:spPr>
          <c:invertIfNegative val="0"/>
          <c:cat>
            <c:strRef>
              <c:f>'Pjct sites x Av outcomes'!$D$5:$D$14</c:f>
              <c:strCache>
                <c:ptCount val="9"/>
                <c:pt idx="0">
                  <c:v>1</c:v>
                </c:pt>
                <c:pt idx="1">
                  <c:v>3</c:v>
                </c:pt>
                <c:pt idx="2">
                  <c:v>4</c:v>
                </c:pt>
                <c:pt idx="3">
                  <c:v>5</c:v>
                </c:pt>
                <c:pt idx="4">
                  <c:v>6</c:v>
                </c:pt>
                <c:pt idx="5">
                  <c:v>7</c:v>
                </c:pt>
                <c:pt idx="6">
                  <c:v>8</c:v>
                </c:pt>
                <c:pt idx="7">
                  <c:v>9</c:v>
                </c:pt>
                <c:pt idx="8">
                  <c:v>12</c:v>
                </c:pt>
              </c:strCache>
            </c:strRef>
          </c:cat>
          <c:val>
            <c:numRef>
              <c:f>'Pjct sites x Av outcomes'!$F$5:$F$14</c:f>
              <c:numCache>
                <c:formatCode>General</c:formatCode>
                <c:ptCount val="9"/>
                <c:pt idx="0">
                  <c:v>37.441818832796265</c:v>
                </c:pt>
                <c:pt idx="1">
                  <c:v>55.724969474969491</c:v>
                </c:pt>
                <c:pt idx="2">
                  <c:v>81.749368416035097</c:v>
                </c:pt>
                <c:pt idx="3">
                  <c:v>38.704041787108899</c:v>
                </c:pt>
                <c:pt idx="4">
                  <c:v>65.57820363917925</c:v>
                </c:pt>
                <c:pt idx="5">
                  <c:v>31.218991784318423</c:v>
                </c:pt>
                <c:pt idx="6">
                  <c:v>44.985730950297878</c:v>
                </c:pt>
                <c:pt idx="7">
                  <c:v>60.085665387798144</c:v>
                </c:pt>
                <c:pt idx="8">
                  <c:v>59.361245803804565</c:v>
                </c:pt>
              </c:numCache>
            </c:numRef>
          </c:val>
          <c:extLst xmlns:c16r2="http://schemas.microsoft.com/office/drawing/2015/06/chart">
            <c:ext xmlns:c16="http://schemas.microsoft.com/office/drawing/2014/chart" uri="{C3380CC4-5D6E-409C-BE32-E72D297353CC}">
              <c16:uniqueId val="{00000001-7050-4432-BC56-46918F8FEA4C}"/>
            </c:ext>
          </c:extLst>
        </c:ser>
        <c:ser>
          <c:idx val="2"/>
          <c:order val="2"/>
          <c:tx>
            <c:strRef>
              <c:f>'Pjct sites x Av outcomes'!$G$4</c:f>
              <c:strCache>
                <c:ptCount val="1"/>
                <c:pt idx="0">
                  <c:v>Average of Combined</c:v>
                </c:pt>
              </c:strCache>
            </c:strRef>
          </c:tx>
          <c:spPr>
            <a:solidFill>
              <a:schemeClr val="accent3"/>
            </a:solidFill>
            <a:ln>
              <a:noFill/>
            </a:ln>
            <a:effectLst/>
          </c:spPr>
          <c:invertIfNegative val="0"/>
          <c:cat>
            <c:strRef>
              <c:f>'Pjct sites x Av outcomes'!$D$5:$D$14</c:f>
              <c:strCache>
                <c:ptCount val="9"/>
                <c:pt idx="0">
                  <c:v>1</c:v>
                </c:pt>
                <c:pt idx="1">
                  <c:v>3</c:v>
                </c:pt>
                <c:pt idx="2">
                  <c:v>4</c:v>
                </c:pt>
                <c:pt idx="3">
                  <c:v>5</c:v>
                </c:pt>
                <c:pt idx="4">
                  <c:v>6</c:v>
                </c:pt>
                <c:pt idx="5">
                  <c:v>7</c:v>
                </c:pt>
                <c:pt idx="6">
                  <c:v>8</c:v>
                </c:pt>
                <c:pt idx="7">
                  <c:v>9</c:v>
                </c:pt>
                <c:pt idx="8">
                  <c:v>12</c:v>
                </c:pt>
              </c:strCache>
            </c:strRef>
          </c:cat>
          <c:val>
            <c:numRef>
              <c:f>'Pjct sites x Av outcomes'!$G$5:$G$14</c:f>
              <c:numCache>
                <c:formatCode>General</c:formatCode>
                <c:ptCount val="9"/>
                <c:pt idx="0">
                  <c:v>39.759368659744631</c:v>
                </c:pt>
                <c:pt idx="1">
                  <c:v>54.211118742368669</c:v>
                </c:pt>
                <c:pt idx="2">
                  <c:v>79.577077077077078</c:v>
                </c:pt>
                <c:pt idx="3">
                  <c:v>41.026421218114507</c:v>
                </c:pt>
                <c:pt idx="4">
                  <c:v>64.505129694154078</c:v>
                </c:pt>
                <c:pt idx="5">
                  <c:v>39.850941214006532</c:v>
                </c:pt>
                <c:pt idx="6">
                  <c:v>43.801920593259176</c:v>
                </c:pt>
                <c:pt idx="7">
                  <c:v>60.134751372903096</c:v>
                </c:pt>
                <c:pt idx="8">
                  <c:v>58.529155787641429</c:v>
                </c:pt>
              </c:numCache>
            </c:numRef>
          </c:val>
          <c:extLst xmlns:c16r2="http://schemas.microsoft.com/office/drawing/2015/06/chart">
            <c:ext xmlns:c16="http://schemas.microsoft.com/office/drawing/2014/chart" uri="{C3380CC4-5D6E-409C-BE32-E72D297353CC}">
              <c16:uniqueId val="{00000002-7050-4432-BC56-46918F8FEA4C}"/>
            </c:ext>
          </c:extLst>
        </c:ser>
        <c:dLbls>
          <c:showLegendKey val="0"/>
          <c:showVal val="0"/>
          <c:showCatName val="0"/>
          <c:showSerName val="0"/>
          <c:showPercent val="0"/>
          <c:showBubbleSize val="0"/>
        </c:dLbls>
        <c:gapWidth val="219"/>
        <c:overlap val="-27"/>
        <c:axId val="130996720"/>
        <c:axId val="131002208"/>
      </c:barChart>
      <c:catAx>
        <c:axId val="1309967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r>
                  <a:rPr lang="en-GB" dirty="0"/>
                  <a:t>Branch</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fr-F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fr-FR"/>
          </a:p>
        </c:txPr>
        <c:crossAx val="131002208"/>
        <c:crosses val="autoZero"/>
        <c:auto val="1"/>
        <c:lblAlgn val="ctr"/>
        <c:lblOffset val="100"/>
        <c:noMultiLvlLbl val="0"/>
      </c:catAx>
      <c:valAx>
        <c:axId val="131002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r>
                  <a:rPr lang="en-GB"/>
                  <a:t>Percentage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fr-FR"/>
          </a:p>
        </c:txPr>
        <c:crossAx val="130996720"/>
        <c:crosses val="autoZero"/>
        <c:crossBetween val="between"/>
      </c:valAx>
      <c:spPr>
        <a:noFill/>
        <a:ln>
          <a:noFill/>
        </a:ln>
        <a:effectLst/>
      </c:spPr>
    </c:plotArea>
    <c:legend>
      <c:legendPos val="r"/>
      <c:layout>
        <c:manualLayout>
          <c:xMode val="edge"/>
          <c:yMode val="edge"/>
          <c:x val="0.72143219597550301"/>
          <c:y val="3.7100214745884E-2"/>
          <c:w val="0.27856780402449693"/>
          <c:h val="0.362163206871868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latin typeface="Arial" panose="020B0604020202020204" pitchFamily="34" charset="0"/>
        </a:defRPr>
      </a:pPr>
      <a:endParaRPr lang="fr-FR"/>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Effectiveness</a:t>
            </a:r>
            <a:r>
              <a:rPr lang="en-GB" baseline="0"/>
              <a:t> trend, 2009-2018</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trendline>
            <c:spPr>
              <a:ln w="25400" cap="rnd">
                <a:solidFill>
                  <a:srgbClr val="C00000"/>
                </a:solidFill>
                <a:prstDash val="sysDot"/>
                <a:tailEnd type="triangle"/>
              </a:ln>
              <a:effectLst/>
            </c:spPr>
            <c:trendlineType val="linear"/>
            <c:dispRSqr val="0"/>
            <c:dispEq val="0"/>
          </c:trendline>
          <c:cat>
            <c:numRef>
              <c:f>Sheet1!$B$5:$B$14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Sheet1!$E$5:$E$14</c:f>
              <c:numCache>
                <c:formatCode>0.0</c:formatCode>
                <c:ptCount val="10"/>
                <c:pt idx="0">
                  <c:v>65.011922295556005</c:v>
                </c:pt>
                <c:pt idx="1">
                  <c:v>63.416874668510701</c:v>
                </c:pt>
                <c:pt idx="2">
                  <c:v>63.577226507030403</c:v>
                </c:pt>
                <c:pt idx="3">
                  <c:v>63.710499083425702</c:v>
                </c:pt>
                <c:pt idx="4">
                  <c:v>64.8917772008095</c:v>
                </c:pt>
                <c:pt idx="5">
                  <c:v>64.183538225222705</c:v>
                </c:pt>
                <c:pt idx="6">
                  <c:v>62.997880154626799</c:v>
                </c:pt>
                <c:pt idx="7">
                  <c:v>63.074065407793398</c:v>
                </c:pt>
                <c:pt idx="8">
                  <c:v>64.6251744744783</c:v>
                </c:pt>
                <c:pt idx="9">
                  <c:v>66.040654909744006</c:v>
                </c:pt>
              </c:numCache>
            </c:numRef>
          </c:val>
          <c:extLst xmlns:c16r2="http://schemas.microsoft.com/office/drawing/2015/06/chart">
            <c:ext xmlns:c16="http://schemas.microsoft.com/office/drawing/2014/chart" uri="{C3380CC4-5D6E-409C-BE32-E72D297353CC}">
              <c16:uniqueId val="{00000001-5E83-4B3F-A4D7-8D6D9ACB6FA9}"/>
            </c:ext>
          </c:extLst>
        </c:ser>
        <c:dLbls>
          <c:showLegendKey val="0"/>
          <c:showVal val="0"/>
          <c:showCatName val="0"/>
          <c:showSerName val="0"/>
          <c:showPercent val="0"/>
          <c:showBubbleSize val="0"/>
        </c:dLbls>
        <c:gapWidth val="150"/>
        <c:axId val="130999464"/>
        <c:axId val="130995544"/>
      </c:barChart>
      <c:catAx>
        <c:axId val="13099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95544"/>
        <c:crosses val="autoZero"/>
        <c:auto val="1"/>
        <c:lblAlgn val="ctr"/>
        <c:lblOffset val="100"/>
        <c:noMultiLvlLbl val="0"/>
      </c:catAx>
      <c:valAx>
        <c:axId val="130995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999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2E3DA-5A0F-4F19-A3B8-D922933969F5}" type="datetimeFigureOut">
              <a:rPr lang="en-GB" smtClean="0"/>
              <a:t>05/10/2019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4F4050-90E4-443E-B6FA-2DD9C016838F}" type="slidenum">
              <a:rPr lang="en-GB" smtClean="0"/>
              <a:t>‹N°›</a:t>
            </a:fld>
            <a:endParaRPr lang="en-GB"/>
          </a:p>
        </p:txBody>
      </p:sp>
    </p:spTree>
    <p:extLst>
      <p:ext uri="{BB962C8B-B14F-4D97-AF65-F5344CB8AC3E}">
        <p14:creationId xmlns:p14="http://schemas.microsoft.com/office/powerpoint/2010/main" val="77886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04D18-74B1-4B5E-B52C-19CCD19D4303}" type="datetimeFigureOut">
              <a:rPr lang="en-GB" smtClean="0"/>
              <a:t>05/10/2019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C794D-7DC7-4755-8744-0523C236382F}" type="slidenum">
              <a:rPr lang="en-GB" smtClean="0"/>
              <a:t>‹N°›</a:t>
            </a:fld>
            <a:endParaRPr lang="en-GB"/>
          </a:p>
        </p:txBody>
      </p:sp>
    </p:spTree>
    <p:extLst>
      <p:ext uri="{BB962C8B-B14F-4D97-AF65-F5344CB8AC3E}">
        <p14:creationId xmlns:p14="http://schemas.microsoft.com/office/powerpoint/2010/main" val="7461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agenda this session is described as a keynote speech followed by a workshop.  I would like to mix it up a bit, so we have a bit of talking, then an activity, then some more talking, a presentation, and so on. Outcomes measurement can be rather a dry topic so I hope this approach keeps you awake.</a:t>
            </a:r>
          </a:p>
          <a:p>
            <a:r>
              <a:rPr lang="en-GB" dirty="0"/>
              <a:t>Introduce Dovydas and </a:t>
            </a:r>
            <a:r>
              <a:rPr lang="en-GB" dirty="0" err="1"/>
              <a:t>Keti</a:t>
            </a:r>
            <a:r>
              <a:rPr lang="en-GB" dirty="0"/>
              <a:t>.</a:t>
            </a:r>
          </a:p>
          <a:p>
            <a:endParaRPr lang="en-GB" dirty="0"/>
          </a:p>
        </p:txBody>
      </p:sp>
      <p:sp>
        <p:nvSpPr>
          <p:cNvPr id="4" name="Slide Number Placeholder 3"/>
          <p:cNvSpPr>
            <a:spLocks noGrp="1"/>
          </p:cNvSpPr>
          <p:nvPr>
            <p:ph type="sldNum" sz="quarter" idx="5"/>
          </p:nvPr>
        </p:nvSpPr>
        <p:spPr/>
        <p:txBody>
          <a:bodyPr/>
          <a:lstStyle/>
          <a:p>
            <a:fld id="{016C794D-7DC7-4755-8744-0523C236382F}" type="slidenum">
              <a:rPr lang="en-GB" smtClean="0"/>
              <a:t>1</a:t>
            </a:fld>
            <a:endParaRPr lang="en-GB"/>
          </a:p>
        </p:txBody>
      </p:sp>
    </p:spTree>
    <p:extLst>
      <p:ext uri="{BB962C8B-B14F-4D97-AF65-F5344CB8AC3E}">
        <p14:creationId xmlns:p14="http://schemas.microsoft.com/office/powerpoint/2010/main" val="184442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2062" y="3189387"/>
            <a:ext cx="8928992" cy="2938998"/>
          </a:xfrm>
        </p:spPr>
        <p:txBody>
          <a:bodyPr/>
          <a:lstStyle/>
          <a:p>
            <a:r>
              <a:rPr lang="en-GB" dirty="0"/>
              <a:t>Part of the OM project that Christine Boase was involved with was working with a number of NS to test some methods. Now we’re going to hear from the Georgia Red Cross, particularly about what they decided to measure and how.  Ketevan </a:t>
            </a:r>
            <a:r>
              <a:rPr lang="en-GB" dirty="0" err="1"/>
              <a:t>Mindelli</a:t>
            </a:r>
            <a:r>
              <a:rPr lang="en-GB" dirty="0"/>
              <a:t>.</a:t>
            </a:r>
          </a:p>
        </p:txBody>
      </p:sp>
      <p:sp>
        <p:nvSpPr>
          <p:cNvPr id="4" name="Slide Number Placeholder 3"/>
          <p:cNvSpPr>
            <a:spLocks noGrp="1"/>
          </p:cNvSpPr>
          <p:nvPr>
            <p:ph type="sldNum" sz="quarter" idx="10"/>
          </p:nvPr>
        </p:nvSpPr>
        <p:spPr/>
        <p:txBody>
          <a:bodyPr/>
          <a:lstStyle/>
          <a:p>
            <a:fld id="{96EE6BDC-BF92-AE48-8D4D-7C2928E77D72}" type="slidenum">
              <a:rPr lang="fr-FR" smtClean="0"/>
              <a:t>10</a:t>
            </a:fld>
            <a:endParaRPr lang="fr-FR"/>
          </a:p>
        </p:txBody>
      </p:sp>
    </p:spTree>
    <p:extLst>
      <p:ext uri="{BB962C8B-B14F-4D97-AF65-F5344CB8AC3E}">
        <p14:creationId xmlns:p14="http://schemas.microsoft.com/office/powerpoint/2010/main" val="392033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046" y="3189387"/>
            <a:ext cx="9188881" cy="30830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6EE6BDC-BF92-AE48-8D4D-7C2928E77D72}" type="slidenum">
              <a:rPr lang="fr-FR" smtClean="0"/>
              <a:t>11</a:t>
            </a:fld>
            <a:endParaRPr lang="fr-FR"/>
          </a:p>
        </p:txBody>
      </p:sp>
    </p:spTree>
    <p:extLst>
      <p:ext uri="{BB962C8B-B14F-4D97-AF65-F5344CB8AC3E}">
        <p14:creationId xmlns:p14="http://schemas.microsoft.com/office/powerpoint/2010/main" val="137628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96EE6BDC-BF92-AE48-8D4D-7C2928E77D72}" type="slidenum">
              <a:rPr lang="fr-FR" smtClean="0"/>
              <a:t>12</a:t>
            </a:fld>
            <a:endParaRPr lang="fr-FR"/>
          </a:p>
        </p:txBody>
      </p:sp>
    </p:spTree>
    <p:extLst>
      <p:ext uri="{BB962C8B-B14F-4D97-AF65-F5344CB8AC3E}">
        <p14:creationId xmlns:p14="http://schemas.microsoft.com/office/powerpoint/2010/main" val="249415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EE6BDC-BF92-AE48-8D4D-7C2928E77D72}" type="slidenum">
              <a:rPr lang="fr-FR" smtClean="0"/>
              <a:t>13</a:t>
            </a:fld>
            <a:endParaRPr lang="fr-FR"/>
          </a:p>
        </p:txBody>
      </p:sp>
    </p:spTree>
    <p:extLst>
      <p:ext uri="{BB962C8B-B14F-4D97-AF65-F5344CB8AC3E}">
        <p14:creationId xmlns:p14="http://schemas.microsoft.com/office/powerpoint/2010/main" val="386677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6BDC-BF92-AE48-8D4D-7C2928E77D72}" type="slidenum">
              <a:rPr lang="fr-FR" smtClean="0"/>
              <a:t>14</a:t>
            </a:fld>
            <a:endParaRPr lang="fr-FR"/>
          </a:p>
        </p:txBody>
      </p:sp>
    </p:spTree>
    <p:extLst>
      <p:ext uri="{BB962C8B-B14F-4D97-AF65-F5344CB8AC3E}">
        <p14:creationId xmlns:p14="http://schemas.microsoft.com/office/powerpoint/2010/main" val="1138174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6BDC-BF92-AE48-8D4D-7C2928E77D72}" type="slidenum">
              <a:rPr lang="fr-FR" smtClean="0"/>
              <a:t>15</a:t>
            </a:fld>
            <a:endParaRPr lang="fr-FR"/>
          </a:p>
        </p:txBody>
      </p:sp>
    </p:spTree>
    <p:extLst>
      <p:ext uri="{BB962C8B-B14F-4D97-AF65-F5344CB8AC3E}">
        <p14:creationId xmlns:p14="http://schemas.microsoft.com/office/powerpoint/2010/main" val="48269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96EE6BDC-BF92-AE48-8D4D-7C2928E77D72}" type="slidenum">
              <a:rPr lang="fr-FR" smtClean="0"/>
              <a:t>16</a:t>
            </a:fld>
            <a:endParaRPr lang="fr-FR"/>
          </a:p>
        </p:txBody>
      </p:sp>
    </p:spTree>
    <p:extLst>
      <p:ext uri="{BB962C8B-B14F-4D97-AF65-F5344CB8AC3E}">
        <p14:creationId xmlns:p14="http://schemas.microsoft.com/office/powerpoint/2010/main" val="403001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EE6BDC-BF92-AE48-8D4D-7C2928E77D72}" type="slidenum">
              <a:rPr lang="fr-FR" smtClean="0"/>
              <a:t>17</a:t>
            </a:fld>
            <a:endParaRPr lang="fr-FR"/>
          </a:p>
        </p:txBody>
      </p:sp>
    </p:spTree>
    <p:extLst>
      <p:ext uri="{BB962C8B-B14F-4D97-AF65-F5344CB8AC3E}">
        <p14:creationId xmlns:p14="http://schemas.microsoft.com/office/powerpoint/2010/main" val="2610679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071" y="3346733"/>
            <a:ext cx="8784976" cy="27383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EE6BDC-BF92-AE48-8D4D-7C2928E77D72}" type="slidenum">
              <a:rPr lang="fr-FR" smtClean="0"/>
              <a:t>18</a:t>
            </a:fld>
            <a:endParaRPr lang="fr-FR"/>
          </a:p>
        </p:txBody>
      </p:sp>
    </p:spTree>
    <p:extLst>
      <p:ext uri="{BB962C8B-B14F-4D97-AF65-F5344CB8AC3E}">
        <p14:creationId xmlns:p14="http://schemas.microsoft.com/office/powerpoint/2010/main" val="1592593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Spend 5 minutes in your groups and write down as many different things as you can about what outcomes you could measure.</a:t>
            </a:r>
          </a:p>
        </p:txBody>
      </p:sp>
      <p:sp>
        <p:nvSpPr>
          <p:cNvPr id="4" name="Slide Number Placeholder 3"/>
          <p:cNvSpPr>
            <a:spLocks noGrp="1"/>
          </p:cNvSpPr>
          <p:nvPr>
            <p:ph type="sldNum" sz="quarter" idx="5"/>
          </p:nvPr>
        </p:nvSpPr>
        <p:spPr/>
        <p:txBody>
          <a:bodyPr/>
          <a:lstStyle/>
          <a:p>
            <a:fld id="{016C794D-7DC7-4755-8744-0523C236382F}" type="slidenum">
              <a:rPr lang="en-GB" smtClean="0"/>
              <a:t>19</a:t>
            </a:fld>
            <a:endParaRPr lang="en-GB"/>
          </a:p>
        </p:txBody>
      </p:sp>
    </p:spTree>
    <p:extLst>
      <p:ext uri="{BB962C8B-B14F-4D97-AF65-F5344CB8AC3E}">
        <p14:creationId xmlns:p14="http://schemas.microsoft.com/office/powerpoint/2010/main" val="403592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Boase can’t be here – she did most of the work.  She has produced a toolkit for NS on outcomes measurement.  It’s still in draft form and this session will help us to understand if it contains the right level of information for you.  In the next month or so we will finish it and it will be available for you all.</a:t>
            </a:r>
          </a:p>
        </p:txBody>
      </p:sp>
      <p:sp>
        <p:nvSpPr>
          <p:cNvPr id="4" name="Slide Number Placeholder 3"/>
          <p:cNvSpPr>
            <a:spLocks noGrp="1"/>
          </p:cNvSpPr>
          <p:nvPr>
            <p:ph type="sldNum" sz="quarter" idx="5"/>
          </p:nvPr>
        </p:nvSpPr>
        <p:spPr/>
        <p:txBody>
          <a:bodyPr/>
          <a:lstStyle/>
          <a:p>
            <a:fld id="{016C794D-7DC7-4755-8744-0523C236382F}" type="slidenum">
              <a:rPr lang="en-GB" smtClean="0"/>
              <a:t>2</a:t>
            </a:fld>
            <a:endParaRPr lang="en-GB"/>
          </a:p>
        </p:txBody>
      </p:sp>
    </p:spTree>
    <p:extLst>
      <p:ext uri="{BB962C8B-B14F-4D97-AF65-F5344CB8AC3E}">
        <p14:creationId xmlns:p14="http://schemas.microsoft.com/office/powerpoint/2010/main" val="3862680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6C794D-7DC7-4755-8744-0523C236382F}" type="slidenum">
              <a:rPr lang="en-GB" smtClean="0"/>
              <a:t>20</a:t>
            </a:fld>
            <a:endParaRPr lang="en-GB"/>
          </a:p>
        </p:txBody>
      </p:sp>
    </p:spTree>
    <p:extLst>
      <p:ext uri="{BB962C8B-B14F-4D97-AF65-F5344CB8AC3E}">
        <p14:creationId xmlns:p14="http://schemas.microsoft.com/office/powerpoint/2010/main" val="142187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you’ve decided what you want to measure.  Deciding what question to ask is also important.  For the exercises to follow we are not going to talk about outcomes to measure skills and knowledge.  Many of you already do this in your own ways using assessments.  For this session we are going to concentrate on other outcomes.</a:t>
            </a:r>
          </a:p>
        </p:txBody>
      </p:sp>
      <p:sp>
        <p:nvSpPr>
          <p:cNvPr id="4" name="Slide Number Placeholder 3"/>
          <p:cNvSpPr>
            <a:spLocks noGrp="1"/>
          </p:cNvSpPr>
          <p:nvPr>
            <p:ph type="sldNum" sz="quarter" idx="5"/>
          </p:nvPr>
        </p:nvSpPr>
        <p:spPr/>
        <p:txBody>
          <a:bodyPr/>
          <a:lstStyle/>
          <a:p>
            <a:fld id="{016C794D-7DC7-4755-8744-0523C236382F}" type="slidenum">
              <a:rPr lang="en-GB" smtClean="0"/>
              <a:t>21</a:t>
            </a:fld>
            <a:endParaRPr lang="en-GB"/>
          </a:p>
        </p:txBody>
      </p:sp>
    </p:spTree>
    <p:extLst>
      <p:ext uri="{BB962C8B-B14F-4D97-AF65-F5344CB8AC3E}">
        <p14:creationId xmlns:p14="http://schemas.microsoft.com/office/powerpoint/2010/main" val="307830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ask “How confident are you to give first aid?</a:t>
            </a:r>
          </a:p>
          <a:p>
            <a:r>
              <a:rPr lang="en-GB" dirty="0"/>
              <a:t>Can anyone think of any strengths or weaknesses about asking this question?  If no replies – talk to your neighbour.</a:t>
            </a:r>
          </a:p>
          <a:p>
            <a:r>
              <a:rPr lang="en-GB" dirty="0"/>
              <a:t>Strengths – It’s clear.  It’s short. It covers first aid as a whole.</a:t>
            </a:r>
          </a:p>
          <a:p>
            <a:r>
              <a:rPr lang="en-GB" dirty="0"/>
              <a:t>Weaknesses – everyone has a different idea of what the first aid situation might be and this will affect how confident you feel.  Everyone has a different interpretation of confident, and a different interpretation of first aid.</a:t>
            </a:r>
          </a:p>
        </p:txBody>
      </p:sp>
      <p:sp>
        <p:nvSpPr>
          <p:cNvPr id="4" name="Slide Number Placeholder 3"/>
          <p:cNvSpPr>
            <a:spLocks noGrp="1"/>
          </p:cNvSpPr>
          <p:nvPr>
            <p:ph type="sldNum" sz="quarter" idx="5"/>
          </p:nvPr>
        </p:nvSpPr>
        <p:spPr/>
        <p:txBody>
          <a:bodyPr/>
          <a:lstStyle/>
          <a:p>
            <a:fld id="{016C794D-7DC7-4755-8744-0523C236382F}" type="slidenum">
              <a:rPr lang="en-GB" smtClean="0"/>
              <a:t>22</a:t>
            </a:fld>
            <a:endParaRPr lang="en-GB"/>
          </a:p>
        </p:txBody>
      </p:sp>
    </p:spTree>
    <p:extLst>
      <p:ext uri="{BB962C8B-B14F-4D97-AF65-F5344CB8AC3E}">
        <p14:creationId xmlns:p14="http://schemas.microsoft.com/office/powerpoint/2010/main" val="2887670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this question?</a:t>
            </a:r>
          </a:p>
          <a:p>
            <a:r>
              <a:rPr lang="en-GB" dirty="0"/>
              <a:t>Again, what are the strengths and weaknesses of it?</a:t>
            </a:r>
          </a:p>
          <a:p>
            <a:r>
              <a:rPr lang="en-GB" dirty="0"/>
              <a:t>Strengths: It’s specific about the injury and the setting and the person who is injured.  There’s a lot more information in this question which means you narrow down the ambiguity for the learners who are answering it.</a:t>
            </a:r>
          </a:p>
          <a:p>
            <a:r>
              <a:rPr lang="en-GB" dirty="0"/>
              <a:t>Weaknesses: You only know about the confidence of your learners in this particular situation.  You can’t apply their answers to any other situation – a woman, rain, a broken leg.</a:t>
            </a:r>
          </a:p>
        </p:txBody>
      </p:sp>
      <p:sp>
        <p:nvSpPr>
          <p:cNvPr id="4" name="Slide Number Placeholder 3"/>
          <p:cNvSpPr>
            <a:spLocks noGrp="1"/>
          </p:cNvSpPr>
          <p:nvPr>
            <p:ph type="sldNum" sz="quarter" idx="5"/>
          </p:nvPr>
        </p:nvSpPr>
        <p:spPr/>
        <p:txBody>
          <a:bodyPr/>
          <a:lstStyle/>
          <a:p>
            <a:fld id="{016C794D-7DC7-4755-8744-0523C236382F}" type="slidenum">
              <a:rPr lang="en-GB" smtClean="0"/>
              <a:t>23</a:t>
            </a:fld>
            <a:endParaRPr lang="en-GB"/>
          </a:p>
        </p:txBody>
      </p:sp>
    </p:spTree>
    <p:extLst>
      <p:ext uri="{BB962C8B-B14F-4D97-AF65-F5344CB8AC3E}">
        <p14:creationId xmlns:p14="http://schemas.microsoft.com/office/powerpoint/2010/main" val="631799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you have put some thought into the outcome you want to measure and the question you will ask your learners to measure it.  The next thing to think about is how to collect that data. Please  spend 2 minutes as a group scribbling down the different physical tools you can use to collect data.</a:t>
            </a:r>
          </a:p>
          <a:p>
            <a:r>
              <a:rPr lang="en-GB" dirty="0"/>
              <a:t>Feedback.  And just like choosing which question to ask, each of these tools has different strengths and weaknesses.  Some are much blunter tools than others.  Some are appropriate for one audience but not another.  Some might not be feasible because  you have no ability to process the data.</a:t>
            </a:r>
          </a:p>
        </p:txBody>
      </p:sp>
      <p:sp>
        <p:nvSpPr>
          <p:cNvPr id="4" name="Slide Number Placeholder 3"/>
          <p:cNvSpPr>
            <a:spLocks noGrp="1"/>
          </p:cNvSpPr>
          <p:nvPr>
            <p:ph type="sldNum" sz="quarter" idx="5"/>
          </p:nvPr>
        </p:nvSpPr>
        <p:spPr/>
        <p:txBody>
          <a:bodyPr/>
          <a:lstStyle/>
          <a:p>
            <a:fld id="{016C794D-7DC7-4755-8744-0523C236382F}" type="slidenum">
              <a:rPr lang="en-GB" smtClean="0"/>
              <a:t>24</a:t>
            </a:fld>
            <a:endParaRPr lang="en-GB"/>
          </a:p>
        </p:txBody>
      </p:sp>
    </p:spTree>
    <p:extLst>
      <p:ext uri="{BB962C8B-B14F-4D97-AF65-F5344CB8AC3E}">
        <p14:creationId xmlns:p14="http://schemas.microsoft.com/office/powerpoint/2010/main" val="4020476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you have: your outcome, your question and your tool to collect data.   But whatever tool you pick, you need to work out what scale you will use. But each of these has strengths and weaknesses, from how easy they are to use, to how much time you have available, to how much detail you want to be able to analyse.</a:t>
            </a:r>
          </a:p>
          <a:p>
            <a:r>
              <a:rPr lang="en-GB" dirty="0"/>
              <a:t>I’m going to give you some ideas of scales that you can use.</a:t>
            </a:r>
          </a:p>
          <a:p>
            <a:r>
              <a:rPr lang="en-GB" dirty="0"/>
              <a:t>The 5 point Likert scale can be used with fixed anchors. This means that you have defined what each point on the scale means, and, just like with the specific question, you can narrow down the inconsistency of interpretation.  This scale can also be used in the form of smiley faces meaning you can use it for younger age groups, less literate groups, or foreign language learners.</a:t>
            </a:r>
          </a:p>
          <a:p>
            <a:r>
              <a:rPr lang="en-GB" dirty="0"/>
              <a:t>The 7 point Likert scale is a popular ‘middle level’ scale to use.  This is commonly used with just a fixed anchor at either end, allowing for more flexibility.</a:t>
            </a:r>
          </a:p>
          <a:p>
            <a:r>
              <a:rPr lang="en-GB" dirty="0"/>
              <a:t>And the 11 point Likert scale.  With this one and with the 7 point one you can use numbers rather than just descriptions which gives greater potential for analysis.</a:t>
            </a:r>
          </a:p>
        </p:txBody>
      </p:sp>
      <p:sp>
        <p:nvSpPr>
          <p:cNvPr id="4" name="Slide Number Placeholder 3"/>
          <p:cNvSpPr>
            <a:spLocks noGrp="1"/>
          </p:cNvSpPr>
          <p:nvPr>
            <p:ph type="sldNum" sz="quarter" idx="5"/>
          </p:nvPr>
        </p:nvSpPr>
        <p:spPr/>
        <p:txBody>
          <a:bodyPr/>
          <a:lstStyle/>
          <a:p>
            <a:fld id="{016C794D-7DC7-4755-8744-0523C236382F}" type="slidenum">
              <a:rPr lang="en-GB" smtClean="0"/>
              <a:t>25</a:t>
            </a:fld>
            <a:endParaRPr lang="en-GB"/>
          </a:p>
        </p:txBody>
      </p:sp>
    </p:spTree>
    <p:extLst>
      <p:ext uri="{BB962C8B-B14F-4D97-AF65-F5344CB8AC3E}">
        <p14:creationId xmlns:p14="http://schemas.microsoft.com/office/powerpoint/2010/main" val="1796618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exercise:  On your tables you will find a learner group.  Spend xx minutes discussing what the best tool would be for each learner group.  Think about:</a:t>
            </a:r>
          </a:p>
          <a:p>
            <a:pPr lvl="0"/>
            <a:r>
              <a:rPr lang="en-GB" sz="1200" b="1" kern="1200" dirty="0">
                <a:solidFill>
                  <a:schemeClr val="tx1"/>
                </a:solidFill>
                <a:effectLst/>
                <a:latin typeface="+mn-lt"/>
                <a:ea typeface="+mn-ea"/>
                <a:cs typeface="+mn-cs"/>
              </a:rPr>
              <a:t>What are the strengths and weaknesses of the different outcomes measurement tools for this group?</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What do you think will be the best tool to use?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How would you use it (e.g. electronic, post its, paper forms, hands up etc)</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6C794D-7DC7-4755-8744-0523C236382F}" type="slidenum">
              <a:rPr lang="en-GB" smtClean="0"/>
              <a:t>26</a:t>
            </a:fld>
            <a:endParaRPr lang="en-GB"/>
          </a:p>
        </p:txBody>
      </p:sp>
    </p:spTree>
    <p:extLst>
      <p:ext uri="{BB962C8B-B14F-4D97-AF65-F5344CB8AC3E}">
        <p14:creationId xmlns:p14="http://schemas.microsoft.com/office/powerpoint/2010/main" val="4213795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6C794D-7DC7-4755-8744-0523C236382F}" type="slidenum">
              <a:rPr lang="en-GB" smtClean="0"/>
              <a:t>27</a:t>
            </a:fld>
            <a:endParaRPr lang="en-GB"/>
          </a:p>
        </p:txBody>
      </p:sp>
    </p:spTree>
    <p:extLst>
      <p:ext uri="{BB962C8B-B14F-4D97-AF65-F5344CB8AC3E}">
        <p14:creationId xmlns:p14="http://schemas.microsoft.com/office/powerpoint/2010/main" val="4255193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going to look very briefly at the calculations that you need to do to get the change value  to tell you how effective you have been.</a:t>
            </a:r>
          </a:p>
        </p:txBody>
      </p:sp>
      <p:sp>
        <p:nvSpPr>
          <p:cNvPr id="4" name="Slide Number Placeholder 3"/>
          <p:cNvSpPr>
            <a:spLocks noGrp="1"/>
          </p:cNvSpPr>
          <p:nvPr>
            <p:ph type="sldNum" sz="quarter" idx="5"/>
          </p:nvPr>
        </p:nvSpPr>
        <p:spPr/>
        <p:txBody>
          <a:bodyPr/>
          <a:lstStyle/>
          <a:p>
            <a:fld id="{016C794D-7DC7-4755-8744-0523C236382F}" type="slidenum">
              <a:rPr lang="en-GB" smtClean="0"/>
              <a:t>28</a:t>
            </a:fld>
            <a:endParaRPr lang="en-GB"/>
          </a:p>
        </p:txBody>
      </p:sp>
    </p:spTree>
    <p:extLst>
      <p:ext uri="{BB962C8B-B14F-4D97-AF65-F5344CB8AC3E}">
        <p14:creationId xmlns:p14="http://schemas.microsoft.com/office/powerpoint/2010/main" val="3609400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BRC and GRC we used AP</a:t>
            </a:r>
          </a:p>
        </p:txBody>
      </p:sp>
      <p:sp>
        <p:nvSpPr>
          <p:cNvPr id="4" name="Slide Number Placeholder 3"/>
          <p:cNvSpPr>
            <a:spLocks noGrp="1"/>
          </p:cNvSpPr>
          <p:nvPr>
            <p:ph type="sldNum" sz="quarter" idx="5"/>
          </p:nvPr>
        </p:nvSpPr>
        <p:spPr/>
        <p:txBody>
          <a:bodyPr/>
          <a:lstStyle/>
          <a:p>
            <a:fld id="{016C794D-7DC7-4755-8744-0523C236382F}" type="slidenum">
              <a:rPr lang="en-GB" smtClean="0"/>
              <a:t>29</a:t>
            </a:fld>
            <a:endParaRPr lang="en-GB"/>
          </a:p>
        </p:txBody>
      </p:sp>
    </p:spTree>
    <p:extLst>
      <p:ext uri="{BB962C8B-B14F-4D97-AF65-F5344CB8AC3E}">
        <p14:creationId xmlns:p14="http://schemas.microsoft.com/office/powerpoint/2010/main" val="313320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start with you each have 2 pot-it notes: a pink one and a blue one.  You need to keep hold of both of these.  No swapping with your neighbour!  They should both have the same number on.</a:t>
            </a:r>
          </a:p>
          <a:p>
            <a:r>
              <a:rPr lang="en-GB" dirty="0"/>
              <a:t>Please take the Blue post-it and write on it how confident are you that you could measure the effectiveness of a first aid course.  Any course that you are familiar with in your country.   When you have written your answer, please stick it on the wall in the corresponding part of the scale.</a:t>
            </a:r>
          </a:p>
        </p:txBody>
      </p:sp>
      <p:sp>
        <p:nvSpPr>
          <p:cNvPr id="4" name="Slide Number Placeholder 3"/>
          <p:cNvSpPr>
            <a:spLocks noGrp="1"/>
          </p:cNvSpPr>
          <p:nvPr>
            <p:ph type="sldNum" sz="quarter" idx="10"/>
          </p:nvPr>
        </p:nvSpPr>
        <p:spPr/>
        <p:txBody>
          <a:bodyPr/>
          <a:lstStyle/>
          <a:p>
            <a:fld id="{016C794D-7DC7-4755-8744-0523C236382F}" type="slidenum">
              <a:rPr lang="en-GB" smtClean="0"/>
              <a:t>3</a:t>
            </a:fld>
            <a:endParaRPr lang="en-GB"/>
          </a:p>
        </p:txBody>
      </p:sp>
    </p:spTree>
    <p:extLst>
      <p:ext uri="{BB962C8B-B14F-4D97-AF65-F5344CB8AC3E}">
        <p14:creationId xmlns:p14="http://schemas.microsoft.com/office/powerpoint/2010/main" val="1774371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 of all of this measuring is, of course, to shape decisions.  Should we change the content or presentation of a course to make it more  effective?  Do we have the right educators for reaching a particular audience?  </a:t>
            </a:r>
          </a:p>
        </p:txBody>
      </p:sp>
      <p:sp>
        <p:nvSpPr>
          <p:cNvPr id="4" name="Slide Number Placeholder 3"/>
          <p:cNvSpPr>
            <a:spLocks noGrp="1"/>
          </p:cNvSpPr>
          <p:nvPr>
            <p:ph type="sldNum" sz="quarter" idx="5"/>
          </p:nvPr>
        </p:nvSpPr>
        <p:spPr/>
        <p:txBody>
          <a:bodyPr/>
          <a:lstStyle/>
          <a:p>
            <a:fld id="{016C794D-7DC7-4755-8744-0523C236382F}" type="slidenum">
              <a:rPr lang="en-GB" smtClean="0"/>
              <a:t>30</a:t>
            </a:fld>
            <a:endParaRPr lang="en-GB"/>
          </a:p>
        </p:txBody>
      </p:sp>
    </p:spTree>
    <p:extLst>
      <p:ext uri="{BB962C8B-B14F-4D97-AF65-F5344CB8AC3E}">
        <p14:creationId xmlns:p14="http://schemas.microsoft.com/office/powerpoint/2010/main" val="231507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British Red Cross we used outcomes measurement to help us make decisions about what to do next with our 360 bystander video. Yesterday many of you, I hope, participated in a workshop about the video.  Through analysis, we revealed that learners liked it and that it was effective at changing minds about helping.  But there was also a financial question.  We wanted to know if we really needed to invest in headsets for it to work well, or if learners could just  watch it on their phones. The pre-learning distribution is similar for both cohorts,  and so is the post learning.  If anything, the phone was marginally more popular than the headset.</a:t>
            </a:r>
          </a:p>
          <a:p>
            <a:r>
              <a:rPr lang="en-GB" dirty="0"/>
              <a:t>This was great news as it meant we did not need to invest in a lot of headsets for learners.</a:t>
            </a:r>
          </a:p>
        </p:txBody>
      </p:sp>
      <p:sp>
        <p:nvSpPr>
          <p:cNvPr id="4" name="Slide Number Placeholder 3"/>
          <p:cNvSpPr>
            <a:spLocks noGrp="1"/>
          </p:cNvSpPr>
          <p:nvPr>
            <p:ph type="sldNum" sz="quarter" idx="10"/>
          </p:nvPr>
        </p:nvSpPr>
        <p:spPr/>
        <p:txBody>
          <a:bodyPr/>
          <a:lstStyle/>
          <a:p>
            <a:fld id="{016C794D-7DC7-4755-8744-0523C236382F}" type="slidenum">
              <a:rPr lang="en-GB" smtClean="0"/>
              <a:t>31</a:t>
            </a:fld>
            <a:endParaRPr lang="en-GB"/>
          </a:p>
        </p:txBody>
      </p:sp>
    </p:spTree>
    <p:extLst>
      <p:ext uri="{BB962C8B-B14F-4D97-AF65-F5344CB8AC3E}">
        <p14:creationId xmlns:p14="http://schemas.microsoft.com/office/powerpoint/2010/main" val="3226585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C00000"/>
                </a:solidFill>
              </a:rPr>
              <a:t>We can also use data collection for outcome measurements to track progress over time and understanding what could be attributable.  This graph shows the journey the BRC went on when it changed its education approach.  We used a calculation of confidence and willingness change to see what effect changes to our programme had.</a:t>
            </a:r>
          </a:p>
        </p:txBody>
      </p:sp>
      <p:sp>
        <p:nvSpPr>
          <p:cNvPr id="4" name="Slide Number Placeholder 3"/>
          <p:cNvSpPr>
            <a:spLocks noGrp="1"/>
          </p:cNvSpPr>
          <p:nvPr>
            <p:ph type="sldNum" sz="quarter" idx="10"/>
          </p:nvPr>
        </p:nvSpPr>
        <p:spPr/>
        <p:txBody>
          <a:bodyPr/>
          <a:lstStyle/>
          <a:p>
            <a:fld id="{016C794D-7DC7-4755-8744-0523C236382F}" type="slidenum">
              <a:rPr lang="en-GB" smtClean="0"/>
              <a:t>32</a:t>
            </a:fld>
            <a:endParaRPr lang="en-GB" dirty="0"/>
          </a:p>
        </p:txBody>
      </p:sp>
    </p:spTree>
    <p:extLst>
      <p:ext uri="{BB962C8B-B14F-4D97-AF65-F5344CB8AC3E}">
        <p14:creationId xmlns:p14="http://schemas.microsoft.com/office/powerpoint/2010/main" val="86068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 and they</a:t>
            </a:r>
            <a:r>
              <a:rPr lang="en-GB" baseline="0" dirty="0"/>
              <a:t> are all important. Measuring each will  give us different information that can be used in different ways. But measuring  outcomes are what will help us improve educational effectiveness.</a:t>
            </a:r>
            <a:endParaRPr lang="en-GB" dirty="0"/>
          </a:p>
        </p:txBody>
      </p:sp>
      <p:sp>
        <p:nvSpPr>
          <p:cNvPr id="4" name="Slide Number Placeholder 3"/>
          <p:cNvSpPr>
            <a:spLocks noGrp="1"/>
          </p:cNvSpPr>
          <p:nvPr>
            <p:ph type="sldNum" sz="quarter" idx="10"/>
          </p:nvPr>
        </p:nvSpPr>
        <p:spPr/>
        <p:txBody>
          <a:bodyPr/>
          <a:lstStyle/>
          <a:p>
            <a:fld id="{96EE6BDC-BF92-AE48-8D4D-7C2928E77D72}" type="slidenum">
              <a:rPr lang="fr-FR" smtClean="0"/>
              <a:t>33</a:t>
            </a:fld>
            <a:endParaRPr lang="fr-FR" dirty="0"/>
          </a:p>
        </p:txBody>
      </p:sp>
    </p:spTree>
    <p:extLst>
      <p:ext uri="{BB962C8B-B14F-4D97-AF65-F5344CB8AC3E}">
        <p14:creationId xmlns:p14="http://schemas.microsoft.com/office/powerpoint/2010/main" val="2315726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final example from France, where the French Red Cross is working with the Andorran Red Cross.  I won’t go into detail, but they have here produced a useful algorithm for describing the process they are following.</a:t>
            </a:r>
          </a:p>
        </p:txBody>
      </p:sp>
      <p:sp>
        <p:nvSpPr>
          <p:cNvPr id="4" name="Slide Number Placeholder 3"/>
          <p:cNvSpPr>
            <a:spLocks noGrp="1"/>
          </p:cNvSpPr>
          <p:nvPr>
            <p:ph type="sldNum" sz="quarter" idx="5"/>
          </p:nvPr>
        </p:nvSpPr>
        <p:spPr/>
        <p:txBody>
          <a:bodyPr/>
          <a:lstStyle/>
          <a:p>
            <a:fld id="{016C794D-7DC7-4755-8744-0523C236382F}" type="slidenum">
              <a:rPr lang="en-GB" smtClean="0"/>
              <a:t>34</a:t>
            </a:fld>
            <a:endParaRPr lang="en-GB"/>
          </a:p>
        </p:txBody>
      </p:sp>
    </p:spTree>
    <p:extLst>
      <p:ext uri="{BB962C8B-B14F-4D97-AF65-F5344CB8AC3E}">
        <p14:creationId xmlns:p14="http://schemas.microsoft.com/office/powerpoint/2010/main" val="286189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you were thinking of something in particular when you answered that question.  What was it?  Please discuss with your neighbour for 2 minutes what it was that you had in your head when you were thinking about effectiveness.</a:t>
            </a:r>
          </a:p>
          <a:p>
            <a:r>
              <a:rPr lang="en-GB" dirty="0"/>
              <a:t>Hands up how many were thinking about knowledge?  Skills?  Willingness? Confidence?  Anything else?</a:t>
            </a:r>
          </a:p>
          <a:p>
            <a:r>
              <a:rPr lang="en-GB" dirty="0"/>
              <a:t>Whatever was in your mind, the important thing for outcomes was that the learner experienced some sort of change.</a:t>
            </a:r>
          </a:p>
        </p:txBody>
      </p:sp>
      <p:sp>
        <p:nvSpPr>
          <p:cNvPr id="4" name="Slide Number Placeholder 3"/>
          <p:cNvSpPr>
            <a:spLocks noGrp="1"/>
          </p:cNvSpPr>
          <p:nvPr>
            <p:ph type="sldNum" sz="quarter" idx="10"/>
          </p:nvPr>
        </p:nvSpPr>
        <p:spPr/>
        <p:txBody>
          <a:bodyPr/>
          <a:lstStyle/>
          <a:p>
            <a:fld id="{016C794D-7DC7-4755-8744-0523C236382F}" type="slidenum">
              <a:rPr lang="en-GB" smtClean="0"/>
              <a:t>4</a:t>
            </a:fld>
            <a:endParaRPr lang="en-GB"/>
          </a:p>
        </p:txBody>
      </p:sp>
    </p:spTree>
    <p:extLst>
      <p:ext uri="{BB962C8B-B14F-4D97-AF65-F5344CB8AC3E}">
        <p14:creationId xmlns:p14="http://schemas.microsoft.com/office/powerpoint/2010/main" val="262326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measure change, it follows that you need a starting point and an end point.  Somehow you need to understand where learners are before they learn, and where they get to after they learn.</a:t>
            </a:r>
          </a:p>
          <a:p>
            <a:r>
              <a:rPr lang="en-GB" dirty="0"/>
              <a:t>How many of you currently measure change in your learners before and after and calculate the difference?  Hands up.</a:t>
            </a:r>
          </a:p>
        </p:txBody>
      </p:sp>
      <p:sp>
        <p:nvSpPr>
          <p:cNvPr id="4" name="Slide Number Placeholder 3"/>
          <p:cNvSpPr>
            <a:spLocks noGrp="1"/>
          </p:cNvSpPr>
          <p:nvPr>
            <p:ph type="sldNum" sz="quarter" idx="5"/>
          </p:nvPr>
        </p:nvSpPr>
        <p:spPr/>
        <p:txBody>
          <a:bodyPr/>
          <a:lstStyle/>
          <a:p>
            <a:fld id="{016C794D-7DC7-4755-8744-0523C236382F}" type="slidenum">
              <a:rPr lang="en-GB" smtClean="0"/>
              <a:t>5</a:t>
            </a:fld>
            <a:endParaRPr lang="en-GB"/>
          </a:p>
        </p:txBody>
      </p:sp>
    </p:spTree>
    <p:extLst>
      <p:ext uri="{BB962C8B-B14F-4D97-AF65-F5344CB8AC3E}">
        <p14:creationId xmlns:p14="http://schemas.microsoft.com/office/powerpoint/2010/main" val="66545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a lot of NS have a system for collecting some data – this  survey was done in 2018 and it’s great to see so many NS have a system of some kind.</a:t>
            </a:r>
          </a:p>
        </p:txBody>
      </p:sp>
      <p:sp>
        <p:nvSpPr>
          <p:cNvPr id="4" name="Slide Number Placeholder 3"/>
          <p:cNvSpPr>
            <a:spLocks noGrp="1"/>
          </p:cNvSpPr>
          <p:nvPr>
            <p:ph type="sldNum" sz="quarter" idx="5"/>
          </p:nvPr>
        </p:nvSpPr>
        <p:spPr/>
        <p:txBody>
          <a:bodyPr/>
          <a:lstStyle/>
          <a:p>
            <a:fld id="{016C794D-7DC7-4755-8744-0523C236382F}" type="slidenum">
              <a:rPr lang="en-GB" smtClean="0"/>
              <a:t>6</a:t>
            </a:fld>
            <a:endParaRPr lang="en-GB"/>
          </a:p>
        </p:txBody>
      </p:sp>
    </p:spTree>
    <p:extLst>
      <p:ext uri="{BB962C8B-B14F-4D97-AF65-F5344CB8AC3E}">
        <p14:creationId xmlns:p14="http://schemas.microsoft.com/office/powerpoint/2010/main" val="277093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see here what information is collected from learners.  We don’t have a graph to show us how many do before and after learning measurements, but we can see that data on a number of outcomes is collected.</a:t>
            </a:r>
          </a:p>
        </p:txBody>
      </p:sp>
      <p:sp>
        <p:nvSpPr>
          <p:cNvPr id="4" name="Slide Number Placeholder 3"/>
          <p:cNvSpPr>
            <a:spLocks noGrp="1"/>
          </p:cNvSpPr>
          <p:nvPr>
            <p:ph type="sldNum" sz="quarter" idx="5"/>
          </p:nvPr>
        </p:nvSpPr>
        <p:spPr/>
        <p:txBody>
          <a:bodyPr/>
          <a:lstStyle/>
          <a:p>
            <a:fld id="{016C794D-7DC7-4755-8744-0523C236382F}" type="slidenum">
              <a:rPr lang="en-GB" smtClean="0"/>
              <a:t>7</a:t>
            </a:fld>
            <a:endParaRPr lang="en-GB"/>
          </a:p>
        </p:txBody>
      </p:sp>
    </p:spTree>
    <p:extLst>
      <p:ext uri="{BB962C8B-B14F-4D97-AF65-F5344CB8AC3E}">
        <p14:creationId xmlns:p14="http://schemas.microsoft.com/office/powerpoint/2010/main" val="116313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you measure, what outcomes you want to know about depends entirely on what your education is for. As an educator, what is it that you want your learners to leave with?  Your answers to these questions are the outcomes that you want to see.</a:t>
            </a:r>
          </a:p>
          <a:p>
            <a:r>
              <a:rPr lang="en-GB" dirty="0"/>
              <a:t>Whether you want the learners to leave with skills that they are confident to use, knowledge that they can apply – even under the pressure of a scary situation, a change in attitude about who they help, or an understanding of what their role is in an emergency, you will not know for sure whether you have achieved that outcome if you don’t measure it.</a:t>
            </a:r>
          </a:p>
        </p:txBody>
      </p:sp>
      <p:sp>
        <p:nvSpPr>
          <p:cNvPr id="4" name="Slide Number Placeholder 3"/>
          <p:cNvSpPr>
            <a:spLocks noGrp="1"/>
          </p:cNvSpPr>
          <p:nvPr>
            <p:ph type="sldNum" sz="quarter" idx="10"/>
          </p:nvPr>
        </p:nvSpPr>
        <p:spPr/>
        <p:txBody>
          <a:bodyPr/>
          <a:lstStyle/>
          <a:p>
            <a:fld id="{016C794D-7DC7-4755-8744-0523C236382F}" type="slidenum">
              <a:rPr lang="en-GB" smtClean="0"/>
              <a:t>8</a:t>
            </a:fld>
            <a:endParaRPr lang="en-GB"/>
          </a:p>
        </p:txBody>
      </p:sp>
    </p:spTree>
    <p:extLst>
      <p:ext uri="{BB962C8B-B14F-4D97-AF65-F5344CB8AC3E}">
        <p14:creationId xmlns:p14="http://schemas.microsoft.com/office/powerpoint/2010/main" val="212823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education intervention could be organised using this results chain which can help to define what we mean by outcomes. For this morning’s session, we could say that the exercises that you are going to do are the activities, the outputs are your conversations and what you conclude from those conversations that you write down on flip charts; the outcomes are what you take away in terms of understanding of outcomes measurement, and the impact is any change that you implement back home as a result of this session.</a:t>
            </a:r>
          </a:p>
        </p:txBody>
      </p:sp>
      <p:sp>
        <p:nvSpPr>
          <p:cNvPr id="4" name="Slide Number Placeholder 3"/>
          <p:cNvSpPr>
            <a:spLocks noGrp="1"/>
          </p:cNvSpPr>
          <p:nvPr>
            <p:ph type="sldNum" sz="quarter" idx="5"/>
          </p:nvPr>
        </p:nvSpPr>
        <p:spPr/>
        <p:txBody>
          <a:bodyPr/>
          <a:lstStyle/>
          <a:p>
            <a:fld id="{016C794D-7DC7-4755-8744-0523C236382F}" type="slidenum">
              <a:rPr lang="en-GB" smtClean="0"/>
              <a:t>9</a:t>
            </a:fld>
            <a:endParaRPr lang="en-GB"/>
          </a:p>
        </p:txBody>
      </p:sp>
    </p:spTree>
    <p:extLst>
      <p:ext uri="{BB962C8B-B14F-4D97-AF65-F5344CB8AC3E}">
        <p14:creationId xmlns:p14="http://schemas.microsoft.com/office/powerpoint/2010/main" val="982362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G:\Communications\MCDB\Brand\Brand guidelines\Logos\Marque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219100"/>
            <a:ext cx="2430574" cy="9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9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843558"/>
            <a:ext cx="8839200" cy="4212468"/>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90600" y="2114551"/>
            <a:ext cx="7239000" cy="485693"/>
          </a:xfrm>
          <a:prstGeom prst="rect">
            <a:avLst/>
          </a:prstGeo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2914650"/>
            <a:ext cx="7239000" cy="1601316"/>
          </a:xfrm>
          <a:prstGeom prst="rect">
            <a:avLst/>
          </a:prstGeom>
        </p:spPr>
        <p:txBody>
          <a:bodyPr>
            <a:normAutofit/>
          </a:bodyPr>
          <a:lstStyle>
            <a:lvl1pPr marL="0" indent="0" algn="r">
              <a:buNone/>
              <a:defRPr sz="1800" b="1">
                <a:solidFill>
                  <a:srgbClr val="541818"/>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41480"/>
            <a:ext cx="8812088"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1480"/>
            <a:ext cx="4105848" cy="643028"/>
          </a:xfrm>
          <a:prstGeom prst="rect">
            <a:avLst/>
          </a:prstGeom>
        </p:spPr>
      </p:pic>
    </p:spTree>
    <p:extLst>
      <p:ext uri="{BB962C8B-B14F-4D97-AF65-F5344CB8AC3E}">
        <p14:creationId xmlns:p14="http://schemas.microsoft.com/office/powerpoint/2010/main" val="37846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154563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68154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681540"/>
            <a:ext cx="828092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1675712"/>
            <a:ext cx="6858000" cy="314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134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1653648"/>
            <a:ext cx="3414464" cy="297033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1653648"/>
            <a:ext cx="4724400" cy="2970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154563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68154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681540"/>
            <a:ext cx="828092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36393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2601549"/>
            <a:ext cx="6858000" cy="2066832"/>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1653648"/>
            <a:ext cx="6858000" cy="85725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681540"/>
            <a:ext cx="828092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154563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68154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38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14300"/>
            <a:ext cx="8839200" cy="49149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TextBox 4"/>
            <p:cNvSpPr txBox="1"/>
            <p:nvPr/>
          </p:nvSpPr>
          <p:spPr>
            <a:xfrm>
              <a:off x="533400" y="498475"/>
              <a:ext cx="4724400" cy="4185761"/>
            </a:xfrm>
            <a:prstGeom prst="rect">
              <a:avLst/>
            </a:prstGeom>
            <a:noFill/>
          </p:spPr>
          <p:txBody>
            <a:bodyPr lIns="0" tIns="0" rIns="0" bIns="0">
              <a:spAutoFit/>
            </a:bodyPr>
            <a:lstStyle/>
            <a:p>
              <a:pPr fontAlgn="auto">
                <a:spcBef>
                  <a:spcPts val="0"/>
                </a:spcBef>
                <a:spcAft>
                  <a:spcPts val="0"/>
                </a:spcAft>
                <a:defRPr/>
              </a:pPr>
              <a:r>
                <a:rPr lang="en-US" sz="12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200" b="1" baseline="0" dirty="0">
                <a:solidFill>
                  <a:schemeClr val="bg1"/>
                </a:solidFill>
                <a:latin typeface="Arial" pitchFamily="34" charset="0"/>
                <a:cs typeface="Arial" pitchFamily="34" charset="0"/>
              </a:endParaRPr>
            </a:p>
            <a:p>
              <a:pPr fontAlgn="auto">
                <a:spcBef>
                  <a:spcPts val="0"/>
                </a:spcBef>
                <a:spcAft>
                  <a:spcPts val="0"/>
                </a:spcAft>
                <a:defRPr/>
              </a:pPr>
              <a:r>
                <a:rPr lang="en-US" sz="12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200" baseline="0" dirty="0">
                  <a:solidFill>
                    <a:schemeClr val="bg1"/>
                  </a:solidFill>
                  <a:latin typeface="Arial" pitchFamily="34" charset="0"/>
                  <a:cs typeface="Arial" pitchFamily="34" charset="0"/>
                </a:rPr>
                <a:t>NAME SURNAME, TITLE</a:t>
              </a:r>
              <a:br>
                <a:rPr lang="en-US" sz="1200" baseline="0" dirty="0">
                  <a:solidFill>
                    <a:schemeClr val="bg1"/>
                  </a:solidFill>
                  <a:latin typeface="Arial" pitchFamily="34" charset="0"/>
                  <a:cs typeface="Arial" pitchFamily="34" charset="0"/>
                </a:rPr>
              </a:br>
              <a:r>
                <a:rPr lang="en-US" sz="12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2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200" b="1" baseline="0" dirty="0">
                <a:solidFill>
                  <a:schemeClr val="bg1"/>
                </a:solidFill>
                <a:latin typeface="Arial" pitchFamily="34" charset="0"/>
                <a:cs typeface="Arial" pitchFamily="34" charset="0"/>
              </a:endParaRPr>
            </a:p>
            <a:p>
              <a:pPr fontAlgn="auto">
                <a:spcBef>
                  <a:spcPts val="0"/>
                </a:spcBef>
                <a:spcAft>
                  <a:spcPts val="0"/>
                </a:spcAft>
                <a:defRPr/>
              </a:pPr>
              <a:r>
                <a:rPr lang="en-US" sz="12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200" b="1" baseline="0" dirty="0">
                  <a:solidFill>
                    <a:schemeClr val="bg1"/>
                  </a:solidFill>
                  <a:latin typeface="Arial" pitchFamily="34" charset="0"/>
                  <a:cs typeface="Arial" pitchFamily="34" charset="0"/>
                </a:rPr>
                <a:t>INTERNATIONAL FEDERATION OF </a:t>
              </a:r>
              <a:br>
                <a:rPr lang="en-US" sz="1200" b="1" baseline="0" dirty="0">
                  <a:solidFill>
                    <a:schemeClr val="bg1"/>
                  </a:solidFill>
                  <a:latin typeface="Arial" pitchFamily="34" charset="0"/>
                  <a:cs typeface="Arial" pitchFamily="34" charset="0"/>
                </a:rPr>
              </a:br>
              <a:r>
                <a:rPr lang="en-US" sz="12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2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2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2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200" b="1" baseline="0" dirty="0">
                <a:solidFill>
                  <a:schemeClr val="bg1"/>
                </a:solidFill>
                <a:latin typeface="Arial" pitchFamily="34" charset="0"/>
                <a:cs typeface="Arial" pitchFamily="34" charset="0"/>
              </a:endParaRPr>
            </a:p>
            <a:p>
              <a:pPr fontAlgn="auto">
                <a:spcBef>
                  <a:spcPts val="0"/>
                </a:spcBef>
                <a:spcAft>
                  <a:spcPts val="0"/>
                </a:spcAft>
                <a:defRPr/>
              </a:pPr>
              <a:r>
                <a:rPr lang="en-US" sz="12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200" b="1" baseline="0" dirty="0">
                  <a:solidFill>
                    <a:schemeClr val="bg1"/>
                  </a:solidFill>
                  <a:latin typeface="Arial" pitchFamily="34" charset="0"/>
                  <a:cs typeface="Arial" pitchFamily="34" charset="0"/>
                </a:rPr>
                <a:t>FAX.: +41 22 733 03 95</a:t>
              </a:r>
              <a:endParaRPr lang="en-US" sz="12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3" y="4461960"/>
            <a:ext cx="2433619" cy="592074"/>
          </a:xfrm>
          <a:prstGeom prst="rect">
            <a:avLst/>
          </a:prstGeom>
        </p:spPr>
      </p:pic>
      <p:pic>
        <p:nvPicPr>
          <p:cNvPr id="12" name="Image 11" descr="IFRC-tagline-logo-EN.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04048" y="4461960"/>
            <a:ext cx="4052320" cy="592074"/>
          </a:xfrm>
          <a:prstGeom prst="rect">
            <a:avLst/>
          </a:prstGeom>
        </p:spPr>
      </p:pic>
    </p:spTree>
    <p:extLst>
      <p:ext uri="{BB962C8B-B14F-4D97-AF65-F5344CB8AC3E}">
        <p14:creationId xmlns:p14="http://schemas.microsoft.com/office/powerpoint/2010/main" val="224112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FAD4C-6B38-434A-99C7-BBA0441A61EB}" type="datetimeFigureOut">
              <a:rPr lang="en-GB" smtClean="0"/>
              <a:t>05/10/2019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1A8458-56C9-42DD-8655-BEB149082940}" type="slidenum">
              <a:rPr lang="en-GB" smtClean="0"/>
              <a:t>‹N°›</a:t>
            </a:fld>
            <a:endParaRPr lang="en-GB"/>
          </a:p>
        </p:txBody>
      </p:sp>
    </p:spTree>
    <p:extLst>
      <p:ext uri="{BB962C8B-B14F-4D97-AF65-F5344CB8AC3E}">
        <p14:creationId xmlns:p14="http://schemas.microsoft.com/office/powerpoint/2010/main" val="29160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11510"/>
            <a:ext cx="1306488" cy="565175"/>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dirty="0"/>
              <a:t>Title</a:t>
            </a:r>
            <a:endParaRPr lang="en-GB" dirty="0"/>
          </a:p>
        </p:txBody>
      </p:sp>
      <p:sp>
        <p:nvSpPr>
          <p:cNvPr id="3" name="Content Placeholder 3"/>
          <p:cNvSpPr>
            <a:spLocks noGrp="1"/>
          </p:cNvSpPr>
          <p:nvPr>
            <p:ph sz="half" idx="2" hasCustomPrompt="1"/>
          </p:nvPr>
        </p:nvSpPr>
        <p:spPr>
          <a:xfrm>
            <a:off x="457200" y="1275606"/>
            <a:ext cx="7571184" cy="3318619"/>
          </a:xfrm>
          <a:prstGeom prst="rect">
            <a:avLst/>
          </a:prstGeom>
        </p:spPr>
        <p:txBody>
          <a:bodyPr/>
          <a:lstStyle>
            <a:lvl1pPr marL="285750" indent="-285750">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50" lvl="0" indent="-285750">
              <a:buClr>
                <a:srgbClr val="EE2A24"/>
              </a:buClr>
              <a:buFont typeface="Arial" panose="020B0604020202020204" pitchFamily="34" charset="0"/>
              <a:buChar char="­"/>
            </a:pPr>
            <a:r>
              <a:rPr lang="en-GB" sz="1800" b="0" cap="none" dirty="0">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dirty="0">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dirty="0">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dirty="0">
                <a:latin typeface="Arial" panose="020B0604020202020204" pitchFamily="34" charset="0"/>
                <a:cs typeface="Arial" panose="020B0604020202020204" pitchFamily="34" charset="0"/>
              </a:rPr>
              <a:t>Bullets</a:t>
            </a:r>
            <a:endParaRPr lang="en-US" sz="1800" b="0" cap="none" dirty="0">
              <a:latin typeface="Arial" panose="020B0604020202020204" pitchFamily="34" charset="0"/>
              <a:cs typeface="Arial" panose="020B0604020202020204" pitchFamily="34" charset="0"/>
            </a:endParaRPr>
          </a:p>
          <a:p>
            <a:pPr lvl="0"/>
            <a:endParaRPr lang="en-GB" dirty="0"/>
          </a:p>
        </p:txBody>
      </p:sp>
      <p:sp>
        <p:nvSpPr>
          <p:cNvPr id="4" name="Date Placeholder 3"/>
          <p:cNvSpPr>
            <a:spLocks noGrp="1"/>
          </p:cNvSpPr>
          <p:nvPr>
            <p:ph type="dt" sz="half" idx="10"/>
          </p:nvPr>
        </p:nvSpPr>
        <p:spPr/>
        <p:txBody>
          <a:bodyPr/>
          <a:lstStyle/>
          <a:p>
            <a:fld id="{17AFAD4C-6B38-434A-99C7-BBA0441A61EB}" type="datetimeFigureOut">
              <a:rPr lang="en-GB" smtClean="0"/>
              <a:t>05/10/2019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A8458-56C9-42DD-8655-BEB149082940}" type="slidenum">
              <a:rPr lang="en-GB" smtClean="0"/>
              <a:t>‹N°›</a:t>
            </a:fld>
            <a:endParaRPr lang="en-GB"/>
          </a:p>
        </p:txBody>
      </p:sp>
    </p:spTree>
    <p:extLst>
      <p:ext uri="{BB962C8B-B14F-4D97-AF65-F5344CB8AC3E}">
        <p14:creationId xmlns:p14="http://schemas.microsoft.com/office/powerpoint/2010/main" val="37071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0702E8-E8A2-4AEF-A34B-311E9488258A}" type="datetimeFigureOut">
              <a:rPr lang="en-GB" smtClean="0"/>
              <a:t>05/10/2019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A9991-6525-426A-AB93-FC78B07FE26E}" type="slidenum">
              <a:rPr lang="en-GB" smtClean="0"/>
              <a:t>‹N°›</a:t>
            </a:fld>
            <a:endParaRPr lang="en-GB" dirty="0"/>
          </a:p>
        </p:txBody>
      </p:sp>
    </p:spTree>
    <p:extLst>
      <p:ext uri="{BB962C8B-B14F-4D97-AF65-F5344CB8AC3E}">
        <p14:creationId xmlns:p14="http://schemas.microsoft.com/office/powerpoint/2010/main" val="299872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154563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68154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681540"/>
            <a:ext cx="828092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1675712"/>
            <a:ext cx="6858000" cy="314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501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‹N°›</a:t>
            </a:fld>
            <a:endParaRPr lang="en-US"/>
          </a:p>
        </p:txBody>
      </p:sp>
    </p:spTree>
    <p:extLst>
      <p:ext uri="{BB962C8B-B14F-4D97-AF65-F5344CB8AC3E}">
        <p14:creationId xmlns:p14="http://schemas.microsoft.com/office/powerpoint/2010/main" val="191722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‹N°›</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183064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‹N°›</a:t>
            </a:fld>
            <a:endParaRPr lang="en-US"/>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xmlns="" val="20000"/>
                    </a:ext>
                  </a:extLst>
                </a:gridCol>
                <a:gridCol w="716414">
                  <a:extLst>
                    <a:ext uri="{9D8B030D-6E8A-4147-A177-3AD203B41FA5}">
                      <a16:colId xmlns:a16="http://schemas.microsoft.com/office/drawing/2014/main" xmlns="" val="20001"/>
                    </a:ext>
                  </a:extLst>
                </a:gridCol>
                <a:gridCol w="434865">
                  <a:extLst>
                    <a:ext uri="{9D8B030D-6E8A-4147-A177-3AD203B41FA5}">
                      <a16:colId xmlns:a16="http://schemas.microsoft.com/office/drawing/2014/main" xmlns=""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xmlns=""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274064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H:\downloads\6033956_Power_of_Kindness_locku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6761" y="4418774"/>
            <a:ext cx="1512168" cy="66835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a:xfrm>
            <a:off x="827584" y="4812489"/>
            <a:ext cx="946448"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7AFAD4C-6B38-434A-99C7-BBA0441A61EB}" type="datetimeFigureOut">
              <a:rPr lang="en-GB" smtClean="0"/>
              <a:t>05/10/2019</a:t>
            </a:fld>
            <a:endParaRPr lang="en-GB"/>
          </a:p>
        </p:txBody>
      </p:sp>
      <p:sp>
        <p:nvSpPr>
          <p:cNvPr id="3" name="Footer Placeholder 2"/>
          <p:cNvSpPr>
            <a:spLocks noGrp="1"/>
          </p:cNvSpPr>
          <p:nvPr>
            <p:ph type="ftr" sz="quarter" idx="3"/>
          </p:nvPr>
        </p:nvSpPr>
        <p:spPr>
          <a:xfrm>
            <a:off x="2123728" y="4791826"/>
            <a:ext cx="253556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4" name="Slide Number Placeholder 3"/>
          <p:cNvSpPr>
            <a:spLocks noGrp="1"/>
          </p:cNvSpPr>
          <p:nvPr>
            <p:ph type="sldNum" sz="quarter" idx="4"/>
          </p:nvPr>
        </p:nvSpPr>
        <p:spPr>
          <a:xfrm>
            <a:off x="107504" y="4810876"/>
            <a:ext cx="477416"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51A8458-56C9-42DD-8655-BEB149082940}" type="slidenum">
              <a:rPr lang="en-GB" smtClean="0"/>
              <a:t>‹N°›</a:t>
            </a:fld>
            <a:endParaRPr lang="en-GB"/>
          </a:p>
        </p:txBody>
      </p:sp>
    </p:spTree>
    <p:extLst>
      <p:ext uri="{BB962C8B-B14F-4D97-AF65-F5344CB8AC3E}">
        <p14:creationId xmlns:p14="http://schemas.microsoft.com/office/powerpoint/2010/main" val="4190314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3" r:id="rId4"/>
    <p:sldLayoutId id="2147483684" r:id="rId5"/>
    <p:sldLayoutId id="214748369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0" y="3707080"/>
            <a:ext cx="4446164" cy="1107996"/>
          </a:xfrm>
          <a:prstGeom prst="rect">
            <a:avLst/>
          </a:prstGeom>
          <a:noFill/>
        </p:spPr>
        <p:txBody>
          <a:bodyPr wrap="square" rtlCol="0">
            <a:spAutoFit/>
          </a:bodyPr>
          <a:lstStyle/>
          <a:p>
            <a:r>
              <a:rPr lang="en-GB" sz="6600" dirty="0"/>
              <a:t>DRAFT</a:t>
            </a:r>
          </a:p>
        </p:txBody>
      </p:sp>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‹N°›</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1508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004048" y="195486"/>
            <a:ext cx="3737926" cy="414934"/>
          </a:xfrm>
          <a:prstGeom prst="rect">
            <a:avLst/>
          </a:prstGeom>
        </p:spPr>
      </p:pic>
      <p:sp>
        <p:nvSpPr>
          <p:cNvPr id="16" name="Title Placeholder 1"/>
          <p:cNvSpPr>
            <a:spLocks noGrp="1"/>
          </p:cNvSpPr>
          <p:nvPr>
            <p:ph type="title"/>
          </p:nvPr>
        </p:nvSpPr>
        <p:spPr bwMode="auto">
          <a:xfrm>
            <a:off x="395536" y="681540"/>
            <a:ext cx="828092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1675712"/>
            <a:ext cx="6858000" cy="314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303498"/>
            <a:ext cx="3456384" cy="126958"/>
          </a:xfrm>
          <a:prstGeom prst="rect">
            <a:avLst/>
          </a:prstGeom>
          <a:noFill/>
        </p:spPr>
        <p:txBody>
          <a:bodyPr wrap="square" lIns="0" tIns="0" rIns="0" bIns="0">
            <a:spAutoFit/>
          </a:bodyPr>
          <a:lstStyle/>
          <a:p>
            <a:pPr algn="l" fontAlgn="auto">
              <a:spcBef>
                <a:spcPts val="0"/>
              </a:spcBef>
              <a:spcAft>
                <a:spcPts val="0"/>
              </a:spcAft>
              <a:defRPr/>
            </a:pPr>
            <a:r>
              <a:rPr lang="en-US" sz="825" b="0" dirty="0">
                <a:solidFill>
                  <a:schemeClr val="tx1"/>
                </a:solidFill>
                <a:latin typeface="Arial" pitchFamily="34" charset="0"/>
                <a:cs typeface="Arial" pitchFamily="34" charset="0"/>
              </a:rPr>
              <a:t>GFARC</a:t>
            </a:r>
            <a:r>
              <a:rPr lang="en-US" sz="825" b="0" baseline="0" dirty="0">
                <a:solidFill>
                  <a:schemeClr val="tx1"/>
                </a:solidFill>
                <a:latin typeface="Arial" pitchFamily="34" charset="0"/>
                <a:cs typeface="Arial" pitchFamily="34" charset="0"/>
              </a:rPr>
              <a:t> outcomes project</a:t>
            </a:r>
          </a:p>
        </p:txBody>
      </p:sp>
      <p:cxnSp>
        <p:nvCxnSpPr>
          <p:cNvPr id="3" name="Connecteur droit 2"/>
          <p:cNvCxnSpPr/>
          <p:nvPr userDrawn="1"/>
        </p:nvCxnSpPr>
        <p:spPr>
          <a:xfrm>
            <a:off x="395536" y="249492"/>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4733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rtl="0" eaLnBrk="1" fontAlgn="base" hangingPunct="1">
        <a:spcBef>
          <a:spcPct val="0"/>
        </a:spcBef>
        <a:spcAft>
          <a:spcPct val="0"/>
        </a:spcAft>
        <a:defRPr sz="195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1950" b="1" i="1">
          <a:solidFill>
            <a:schemeClr val="tx1"/>
          </a:solidFill>
          <a:latin typeface="Arial" pitchFamily="34" charset="0"/>
          <a:cs typeface="Arial" pitchFamily="34" charset="0"/>
        </a:defRPr>
      </a:lvl2pPr>
      <a:lvl3pPr algn="l" rtl="0" eaLnBrk="1" fontAlgn="base" hangingPunct="1">
        <a:spcBef>
          <a:spcPct val="0"/>
        </a:spcBef>
        <a:spcAft>
          <a:spcPct val="0"/>
        </a:spcAft>
        <a:defRPr sz="1950" b="1" i="1">
          <a:solidFill>
            <a:schemeClr val="tx1"/>
          </a:solidFill>
          <a:latin typeface="Arial" pitchFamily="34" charset="0"/>
          <a:cs typeface="Arial" pitchFamily="34" charset="0"/>
        </a:defRPr>
      </a:lvl3pPr>
      <a:lvl4pPr algn="l" rtl="0" eaLnBrk="1" fontAlgn="base" hangingPunct="1">
        <a:spcBef>
          <a:spcPct val="0"/>
        </a:spcBef>
        <a:spcAft>
          <a:spcPct val="0"/>
        </a:spcAft>
        <a:defRPr sz="1950" b="1" i="1">
          <a:solidFill>
            <a:schemeClr val="tx1"/>
          </a:solidFill>
          <a:latin typeface="Arial" pitchFamily="34" charset="0"/>
          <a:cs typeface="Arial" pitchFamily="34" charset="0"/>
        </a:defRPr>
      </a:lvl4pPr>
      <a:lvl5pPr algn="l" rtl="0" eaLnBrk="1" fontAlgn="base" hangingPunct="1">
        <a:spcBef>
          <a:spcPct val="0"/>
        </a:spcBef>
        <a:spcAft>
          <a:spcPct val="0"/>
        </a:spcAft>
        <a:defRPr sz="1950" b="1" i="1">
          <a:solidFill>
            <a:schemeClr val="tx1"/>
          </a:solidFill>
          <a:latin typeface="Arial" pitchFamily="34" charset="0"/>
          <a:cs typeface="Arial" pitchFamily="34" charset="0"/>
        </a:defRPr>
      </a:lvl5pPr>
      <a:lvl6pPr marL="342900" algn="l" rtl="0" eaLnBrk="1" fontAlgn="base" hangingPunct="1">
        <a:spcBef>
          <a:spcPct val="0"/>
        </a:spcBef>
        <a:spcAft>
          <a:spcPct val="0"/>
        </a:spcAft>
        <a:defRPr sz="1950" b="1" i="1">
          <a:solidFill>
            <a:schemeClr val="tx1"/>
          </a:solidFill>
          <a:latin typeface="Arial" pitchFamily="34" charset="0"/>
          <a:cs typeface="Arial" pitchFamily="34" charset="0"/>
        </a:defRPr>
      </a:lvl6pPr>
      <a:lvl7pPr marL="685800" algn="l" rtl="0" eaLnBrk="1" fontAlgn="base" hangingPunct="1">
        <a:spcBef>
          <a:spcPct val="0"/>
        </a:spcBef>
        <a:spcAft>
          <a:spcPct val="0"/>
        </a:spcAft>
        <a:defRPr sz="1950" b="1" i="1">
          <a:solidFill>
            <a:schemeClr val="tx1"/>
          </a:solidFill>
          <a:latin typeface="Arial" pitchFamily="34" charset="0"/>
          <a:cs typeface="Arial" pitchFamily="34" charset="0"/>
        </a:defRPr>
      </a:lvl7pPr>
      <a:lvl8pPr marL="1028700" algn="l" rtl="0" eaLnBrk="1" fontAlgn="base" hangingPunct="1">
        <a:spcBef>
          <a:spcPct val="0"/>
        </a:spcBef>
        <a:spcAft>
          <a:spcPct val="0"/>
        </a:spcAft>
        <a:defRPr sz="1950" b="1" i="1">
          <a:solidFill>
            <a:schemeClr val="tx1"/>
          </a:solidFill>
          <a:latin typeface="Arial" pitchFamily="34" charset="0"/>
          <a:cs typeface="Arial" pitchFamily="34" charset="0"/>
        </a:defRPr>
      </a:lvl8pPr>
      <a:lvl9pPr marL="1371600" algn="l" rtl="0" eaLnBrk="1" fontAlgn="base" hangingPunct="1">
        <a:spcBef>
          <a:spcPct val="0"/>
        </a:spcBef>
        <a:spcAft>
          <a:spcPct val="0"/>
        </a:spcAft>
        <a:defRPr sz="1950" b="1" i="1">
          <a:solidFill>
            <a:schemeClr val="tx1"/>
          </a:solidFill>
          <a:latin typeface="Arial" pitchFamily="34" charset="0"/>
          <a:cs typeface="Arial" pitchFamily="34" charset="0"/>
        </a:defRPr>
      </a:lvl9pPr>
    </p:titleStyle>
    <p:bodyStyle>
      <a:lvl1pPr marL="204788" indent="-204788" algn="l" rtl="0" eaLnBrk="1" fontAlgn="base" hangingPunct="1">
        <a:spcBef>
          <a:spcPct val="20000"/>
        </a:spcBef>
        <a:spcAft>
          <a:spcPct val="0"/>
        </a:spcAft>
        <a:buClr>
          <a:srgbClr val="CF1C21"/>
        </a:buClr>
        <a:buSzPct val="80000"/>
        <a:buFont typeface="Wingdings" pitchFamily="2" charset="2"/>
        <a:buChar char="§"/>
        <a:defRPr sz="1650" kern="1200">
          <a:solidFill>
            <a:schemeClr val="tx1"/>
          </a:solidFill>
          <a:latin typeface="Arial" pitchFamily="34" charset="0"/>
          <a:ea typeface="+mn-ea"/>
          <a:cs typeface="Arial" pitchFamily="34" charset="0"/>
        </a:defRPr>
      </a:lvl1pPr>
      <a:lvl2pPr marL="338138" indent="-13335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2pPr>
      <a:lvl3pPr marL="470297" indent="-13216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3pPr>
      <a:lvl4pPr marL="470297" indent="-13216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4pPr>
      <a:lvl5pPr marL="470297" indent="-13216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lydiaclemmons.wordpress.com/2015/04/23/sbcc-episode-3-everything-youve-always-wanted-to-know-about-creative-concept-testing-but-were-afraid-to-as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D4B8A80-B285-5B4F-B918-0829ED3F15A8}"/>
              </a:ext>
            </a:extLst>
          </p:cNvPr>
          <p:cNvSpPr/>
          <p:nvPr/>
        </p:nvSpPr>
        <p:spPr>
          <a:xfrm rot="5340000">
            <a:off x="3393150" y="-1689152"/>
            <a:ext cx="199307" cy="6192000"/>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770528C3-AF6D-FD4E-91A7-76C85D51E76F}"/>
              </a:ext>
            </a:extLst>
          </p:cNvPr>
          <p:cNvSpPr txBox="1"/>
          <p:nvPr/>
        </p:nvSpPr>
        <p:spPr>
          <a:xfrm>
            <a:off x="323528" y="483518"/>
            <a:ext cx="8712968" cy="923330"/>
          </a:xfrm>
          <a:prstGeom prst="rect">
            <a:avLst/>
          </a:prstGeom>
          <a:noFill/>
        </p:spPr>
        <p:txBody>
          <a:bodyPr wrap="square" rtlCol="0">
            <a:spAutoFit/>
          </a:bodyPr>
          <a:lstStyle/>
          <a:p>
            <a:pPr marL="9525" indent="-9525">
              <a:tabLst>
                <a:tab pos="1420813" algn="l"/>
              </a:tabLst>
            </a:pPr>
            <a:r>
              <a:rPr lang="en-US" sz="5400" b="1" dirty="0">
                <a:latin typeface="Arial" panose="020B0604020202020204" pitchFamily="34" charset="0"/>
                <a:cs typeface="Arial" panose="020B0604020202020204" pitchFamily="34" charset="0"/>
              </a:rPr>
              <a:t>Outcomes measurement </a:t>
            </a:r>
          </a:p>
        </p:txBody>
      </p:sp>
      <p:sp>
        <p:nvSpPr>
          <p:cNvPr id="2" name="TextBox 1">
            <a:extLst>
              <a:ext uri="{FF2B5EF4-FFF2-40B4-BE49-F238E27FC236}">
                <a16:creationId xmlns:a16="http://schemas.microsoft.com/office/drawing/2014/main" xmlns="" id="{B5440076-749E-4C49-BF80-4D095D40AA02}"/>
              </a:ext>
            </a:extLst>
          </p:cNvPr>
          <p:cNvSpPr txBox="1"/>
          <p:nvPr/>
        </p:nvSpPr>
        <p:spPr>
          <a:xfrm>
            <a:off x="1043608" y="1851670"/>
            <a:ext cx="7632848" cy="2308324"/>
          </a:xfrm>
          <a:prstGeom prst="rect">
            <a:avLst/>
          </a:prstGeom>
          <a:noFill/>
        </p:spPr>
        <p:txBody>
          <a:bodyPr wrap="square" rtlCol="0">
            <a:spAutoFit/>
          </a:bodyPr>
          <a:lstStyle/>
          <a:p>
            <a:r>
              <a:rPr lang="en-GB" dirty="0"/>
              <a:t>Emily Oliver  (in place of Christine Boase)– British Red Cross</a:t>
            </a:r>
          </a:p>
          <a:p>
            <a:r>
              <a:rPr lang="en-GB" dirty="0"/>
              <a:t>Dovydas Bajarūnas – Lithuanian Red Cross</a:t>
            </a:r>
          </a:p>
          <a:p>
            <a:r>
              <a:rPr lang="en-GB" dirty="0"/>
              <a:t>Ketevan Mindeli – Georgian Red Cross</a:t>
            </a:r>
          </a:p>
          <a:p>
            <a:endParaRPr lang="en-GB" dirty="0"/>
          </a:p>
          <a:p>
            <a:pPr algn="ctr"/>
            <a:r>
              <a:rPr lang="en-GB" b="1" i="1" dirty="0"/>
              <a:t>“While most National Societies seem to have a system in place for collecting some information from learners, more needs to be done to support education outcome measurement, and the analysis and application of that data to improve effectiveness”.</a:t>
            </a:r>
          </a:p>
        </p:txBody>
      </p:sp>
    </p:spTree>
    <p:extLst>
      <p:ext uri="{BB962C8B-B14F-4D97-AF65-F5344CB8AC3E}">
        <p14:creationId xmlns:p14="http://schemas.microsoft.com/office/powerpoint/2010/main" val="4248948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43000" y="681540"/>
            <a:ext cx="6858000" cy="91810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dirty="0">
                <a:solidFill>
                  <a:schemeClr val="bg1"/>
                </a:solidFill>
              </a:rPr>
              <a:t>Georgia </a:t>
            </a:r>
            <a:r>
              <a:rPr lang="fr-FR" sz="2400" dirty="0" err="1">
                <a:solidFill>
                  <a:schemeClr val="bg1"/>
                </a:solidFill>
              </a:rPr>
              <a:t>Red</a:t>
            </a:r>
            <a:r>
              <a:rPr lang="fr-FR" sz="2400" dirty="0">
                <a:solidFill>
                  <a:schemeClr val="bg1"/>
                </a:solidFill>
              </a:rPr>
              <a:t> Cross Society </a:t>
            </a:r>
            <a:r>
              <a:rPr lang="fr-FR" sz="2400" dirty="0" err="1">
                <a:solidFill>
                  <a:schemeClr val="bg1"/>
                </a:solidFill>
              </a:rPr>
              <a:t>outcome</a:t>
            </a:r>
            <a:r>
              <a:rPr lang="fr-FR" sz="2400" dirty="0">
                <a:solidFill>
                  <a:schemeClr val="bg1"/>
                </a:solidFill>
              </a:rPr>
              <a:t> </a:t>
            </a:r>
            <a:r>
              <a:rPr lang="fr-FR" sz="2400" dirty="0" err="1">
                <a:solidFill>
                  <a:schemeClr val="bg1"/>
                </a:solidFill>
              </a:rPr>
              <a:t>project</a:t>
            </a:r>
            <a:endParaRPr lang="ru-RU" altLang="en-US" sz="2400" dirty="0">
              <a:solidFill>
                <a:schemeClr val="bg1"/>
              </a:solidFill>
              <a:latin typeface="Arial" panose="020B0604020202020204" pitchFamily="34" charset="0"/>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677" y="2139703"/>
            <a:ext cx="1535676" cy="14351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4249114" y="2229084"/>
            <a:ext cx="3239210" cy="1314774"/>
          </a:xfrm>
          <a:prstGeom prst="rect">
            <a:avLst/>
          </a:prstGeom>
        </p:spPr>
      </p:pic>
      <p:sp>
        <p:nvSpPr>
          <p:cNvPr id="9" name="Rectangle 2"/>
          <p:cNvSpPr>
            <a:spLocks noGrp="1" noChangeArrowheads="1"/>
          </p:cNvSpPr>
          <p:nvPr>
            <p:ph type="title" idx="4294967295"/>
          </p:nvPr>
        </p:nvSpPr>
        <p:spPr>
          <a:xfrm>
            <a:off x="0" y="4227513"/>
            <a:ext cx="6669088" cy="828675"/>
          </a:xfrm>
          <a:prstGeom prst="rect">
            <a:avLst/>
          </a:prstGeom>
        </p:spPr>
        <p:txBody>
          <a:bodyPr rtlCol="0">
            <a:normAutofit/>
          </a:bodyPr>
          <a:lstStyle/>
          <a:p>
            <a:pPr algn="ctr"/>
            <a:r>
              <a:rPr lang="en-US" sz="1500" dirty="0"/>
              <a:t/>
            </a:r>
            <a:br>
              <a:rPr lang="en-US" sz="1500" dirty="0"/>
            </a:br>
            <a:r>
              <a:rPr lang="en-US" sz="1500" b="1" dirty="0"/>
              <a:t> Stockholm, Sweden Oct 3-5, 2019 </a:t>
            </a:r>
            <a:endParaRPr lang="ru-RU" sz="1500" b="1" cap="all" dirty="0">
              <a:latin typeface="Times New Roman" pitchFamily="18" charset="0"/>
              <a:cs typeface="Times New Roman" pitchFamily="18" charset="0"/>
            </a:endParaRPr>
          </a:p>
        </p:txBody>
      </p:sp>
    </p:spTree>
    <p:extLst>
      <p:ext uri="{BB962C8B-B14F-4D97-AF65-F5344CB8AC3E}">
        <p14:creationId xmlns:p14="http://schemas.microsoft.com/office/powerpoint/2010/main" val="413252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0622" y="195486"/>
            <a:ext cx="8799850" cy="857250"/>
          </a:xfrm>
          <a:prstGeom prst="rect">
            <a:avLst/>
          </a:prstGeom>
        </p:spPr>
        <p:txBody>
          <a:bodyPr/>
          <a:lstStyle/>
          <a:p>
            <a:r>
              <a:rPr lang="fr-FR" dirty="0"/>
              <a:t>Georgia Red Cross Society </a:t>
            </a:r>
            <a:br>
              <a:rPr lang="fr-FR" dirty="0"/>
            </a:br>
            <a:r>
              <a:rPr lang="fr-FR" dirty="0" err="1"/>
              <a:t>outcome</a:t>
            </a:r>
            <a:r>
              <a:rPr lang="fr-FR" dirty="0"/>
              <a:t> </a:t>
            </a:r>
            <a:r>
              <a:rPr lang="fr-FR" dirty="0" err="1"/>
              <a:t>project</a:t>
            </a:r>
            <a:endParaRPr lang="fr-FR" dirty="0"/>
          </a:p>
        </p:txBody>
      </p:sp>
      <p:sp>
        <p:nvSpPr>
          <p:cNvPr id="3" name="Espace réservé du contenu 2"/>
          <p:cNvSpPr>
            <a:spLocks noGrp="1"/>
          </p:cNvSpPr>
          <p:nvPr>
            <p:ph idx="4294967295"/>
          </p:nvPr>
        </p:nvSpPr>
        <p:spPr>
          <a:xfrm>
            <a:off x="1169622" y="1632439"/>
            <a:ext cx="5757862" cy="3143250"/>
          </a:xfrm>
          <a:prstGeom prst="rect">
            <a:avLst/>
          </a:prstGeom>
          <a:noFill/>
        </p:spPr>
        <p:txBody>
          <a:bodyPr/>
          <a:lstStyle/>
          <a:p>
            <a:pPr marL="0" indent="0">
              <a:buNone/>
            </a:pPr>
            <a:r>
              <a:rPr lang="en-GB" sz="1800" dirty="0"/>
              <a:t> </a:t>
            </a:r>
          </a:p>
          <a:p>
            <a:pPr marL="0" indent="0">
              <a:buNone/>
            </a:pPr>
            <a:r>
              <a:rPr lang="en-GB" sz="1800" dirty="0">
                <a:latin typeface="Arial" charset="0"/>
                <a:cs typeface="Arial" charset="0"/>
              </a:rPr>
              <a:t>The aims of the project were:</a:t>
            </a:r>
          </a:p>
          <a:p>
            <a:pPr marL="0" indent="0">
              <a:buNone/>
            </a:pPr>
            <a:endParaRPr lang="en-GB" sz="1800" dirty="0">
              <a:latin typeface="Arial" charset="0"/>
              <a:cs typeface="Arial" charset="0"/>
            </a:endParaRPr>
          </a:p>
          <a:p>
            <a:r>
              <a:rPr lang="en-GB" sz="1800" dirty="0">
                <a:latin typeface="Arial" charset="0"/>
                <a:cs typeface="Arial" charset="0"/>
              </a:rPr>
              <a:t>to increase GRCS’ understanding of the quality of first aid education in Georgia </a:t>
            </a:r>
          </a:p>
          <a:p>
            <a:endParaRPr lang="en-GB" sz="1800" dirty="0">
              <a:latin typeface="Arial" charset="0"/>
              <a:cs typeface="Arial" charset="0"/>
            </a:endParaRPr>
          </a:p>
          <a:p>
            <a:r>
              <a:rPr lang="en-GB" sz="1800" dirty="0">
                <a:latin typeface="Arial" charset="0"/>
                <a:cs typeface="Arial" charset="0"/>
              </a:rPr>
              <a:t>to test the operational requirements of evaluation. </a:t>
            </a:r>
          </a:p>
          <a:p>
            <a:pPr marL="0" indent="0">
              <a:buNone/>
            </a:pPr>
            <a:endParaRPr lang="en-GB" sz="1800" dirty="0">
              <a:latin typeface="Arial" charset="0"/>
              <a:cs typeface="Arial" charset="0"/>
            </a:endParaRPr>
          </a:p>
          <a:p>
            <a:pPr marL="0" indent="0">
              <a:buNone/>
            </a:pPr>
            <a:endParaRPr lang="en-GB" sz="1800" i="1" dirty="0"/>
          </a:p>
        </p:txBody>
      </p:sp>
      <p:pic>
        <p:nvPicPr>
          <p:cNvPr id="4" name="Picture 3"/>
          <p:cNvPicPr>
            <a:picLocks noChangeAspect="1"/>
          </p:cNvPicPr>
          <p:nvPr/>
        </p:nvPicPr>
        <p:blipFill>
          <a:blip r:embed="rId3"/>
          <a:stretch>
            <a:fillRect/>
          </a:stretch>
        </p:blipFill>
        <p:spPr>
          <a:xfrm>
            <a:off x="1169622" y="4573129"/>
            <a:ext cx="1322766" cy="536903"/>
          </a:xfrm>
          <a:prstGeom prst="rect">
            <a:avLst/>
          </a:prstGeom>
        </p:spPr>
      </p:pic>
      <p:pic>
        <p:nvPicPr>
          <p:cNvPr id="5" name="Picture 22" descr="axal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454" y="4461959"/>
            <a:ext cx="620315" cy="6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396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73485" y="66030"/>
            <a:ext cx="7997029" cy="857250"/>
          </a:xfrm>
          <a:prstGeom prst="rect">
            <a:avLst/>
          </a:prstGeom>
        </p:spPr>
        <p:txBody>
          <a:bodyPr/>
          <a:lstStyle/>
          <a:p>
            <a:r>
              <a:rPr lang="fr-FR" sz="3200" b="1" dirty="0"/>
              <a:t>Georgia Red Cross Society </a:t>
            </a:r>
            <a:r>
              <a:rPr lang="fr-FR" sz="3200" b="1" dirty="0" err="1"/>
              <a:t>outcome</a:t>
            </a:r>
            <a:r>
              <a:rPr lang="fr-FR" sz="3200" b="1" dirty="0"/>
              <a:t> </a:t>
            </a:r>
            <a:r>
              <a:rPr lang="fr-FR" sz="3200" b="1" dirty="0" err="1"/>
              <a:t>project</a:t>
            </a:r>
            <a:endParaRPr lang="fr-FR" sz="3200" b="1" dirty="0"/>
          </a:p>
        </p:txBody>
      </p:sp>
      <p:sp>
        <p:nvSpPr>
          <p:cNvPr id="3" name="Espace réservé du contenu 2"/>
          <p:cNvSpPr>
            <a:spLocks noGrp="1"/>
          </p:cNvSpPr>
          <p:nvPr>
            <p:ph idx="4294967295"/>
          </p:nvPr>
        </p:nvSpPr>
        <p:spPr>
          <a:xfrm>
            <a:off x="391394" y="762793"/>
            <a:ext cx="8361210" cy="3617913"/>
          </a:xfrm>
          <a:prstGeom prst="rect">
            <a:avLst/>
          </a:prstGeom>
          <a:noFill/>
        </p:spPr>
        <p:txBody>
          <a:bodyPr/>
          <a:lstStyle/>
          <a:p>
            <a:pPr marL="0" indent="0">
              <a:buNone/>
            </a:pPr>
            <a:r>
              <a:rPr lang="en-GB" sz="2400" dirty="0">
                <a:latin typeface="Arial" charset="0"/>
                <a:cs typeface="Arial" charset="0"/>
              </a:rPr>
              <a:t>The target audience of the project :</a:t>
            </a:r>
          </a:p>
          <a:p>
            <a:r>
              <a:rPr lang="en-GB" sz="1800" dirty="0">
                <a:latin typeface="Arial" charset="0"/>
                <a:cs typeface="Arial" charset="0"/>
              </a:rPr>
              <a:t>Selected 4000 external training participants of the trainings with duration of </a:t>
            </a:r>
            <a:r>
              <a:rPr lang="en-GB" sz="1800" dirty="0"/>
              <a:t>4, 8, 16, 24 hrs and other (in case of existence)</a:t>
            </a:r>
          </a:p>
          <a:p>
            <a:pPr lvl="3"/>
            <a:r>
              <a:rPr lang="en-GB" sz="1800" dirty="0"/>
              <a:t>School children</a:t>
            </a:r>
          </a:p>
          <a:p>
            <a:pPr lvl="3"/>
            <a:r>
              <a:rPr lang="en-GB" sz="1800" dirty="0"/>
              <a:t>students, </a:t>
            </a:r>
          </a:p>
          <a:p>
            <a:pPr lvl="3"/>
            <a:r>
              <a:rPr lang="en-GB" sz="1800" dirty="0"/>
              <a:t>Guides, </a:t>
            </a:r>
          </a:p>
          <a:p>
            <a:pPr lvl="3"/>
            <a:r>
              <a:rPr lang="en-GB" sz="1800" dirty="0"/>
              <a:t>People living in remote areas </a:t>
            </a:r>
          </a:p>
          <a:p>
            <a:pPr lvl="3"/>
            <a:r>
              <a:rPr lang="en-GB" sz="1800" dirty="0"/>
              <a:t>Participants of the commercial trainings </a:t>
            </a:r>
          </a:p>
          <a:p>
            <a:pPr lvl="3"/>
            <a:r>
              <a:rPr lang="en-GB" sz="1800" dirty="0"/>
              <a:t>Other groups in case of existence</a:t>
            </a:r>
          </a:p>
          <a:p>
            <a:pPr lvl="1"/>
            <a:endParaRPr lang="en-GB" sz="1800" dirty="0"/>
          </a:p>
          <a:p>
            <a:r>
              <a:rPr lang="en-GB" sz="1800" dirty="0"/>
              <a:t>3183 responses have been processed from ten participating GRCS branches </a:t>
            </a:r>
            <a:endParaRPr lang="en-GB" sz="1800" dirty="0">
              <a:latin typeface="Arial" charset="0"/>
              <a:cs typeface="Arial" charset="0"/>
            </a:endParaRPr>
          </a:p>
          <a:p>
            <a:endParaRPr lang="en-GB" dirty="0">
              <a:latin typeface="Arial" charset="0"/>
              <a:cs typeface="Arial" charset="0"/>
            </a:endParaRPr>
          </a:p>
          <a:p>
            <a:pPr marL="0" indent="0">
              <a:buNone/>
            </a:pPr>
            <a:endParaRPr lang="en-GB" dirty="0">
              <a:latin typeface="Arial" charset="0"/>
              <a:cs typeface="Arial" charset="0"/>
            </a:endParaRPr>
          </a:p>
          <a:p>
            <a:pPr marL="0" indent="0">
              <a:buNone/>
            </a:pPr>
            <a:endParaRPr lang="en-GB" sz="900" i="1" dirty="0"/>
          </a:p>
        </p:txBody>
      </p:sp>
      <p:pic>
        <p:nvPicPr>
          <p:cNvPr id="4" name="Picture 3"/>
          <p:cNvPicPr>
            <a:picLocks noChangeAspect="1"/>
          </p:cNvPicPr>
          <p:nvPr/>
        </p:nvPicPr>
        <p:blipFill>
          <a:blip r:embed="rId3"/>
          <a:stretch>
            <a:fillRect/>
          </a:stretch>
        </p:blipFill>
        <p:spPr>
          <a:xfrm>
            <a:off x="1169622" y="4649698"/>
            <a:ext cx="1134126" cy="460334"/>
          </a:xfrm>
          <a:prstGeom prst="rect">
            <a:avLst/>
          </a:prstGeom>
        </p:spPr>
      </p:pic>
      <p:pic>
        <p:nvPicPr>
          <p:cNvPr id="5" name="Picture 22" descr="axal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0254" y="4516041"/>
            <a:ext cx="620315" cy="6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41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57149"/>
            <a:ext cx="8244408" cy="857250"/>
          </a:xfrm>
          <a:prstGeom prst="rect">
            <a:avLst/>
          </a:prstGeom>
        </p:spPr>
        <p:txBody>
          <a:bodyPr/>
          <a:lstStyle/>
          <a:p>
            <a:r>
              <a:rPr lang="fr-FR" sz="3200" b="1" dirty="0"/>
              <a:t>Georgia Red Cross Society </a:t>
            </a:r>
            <a:r>
              <a:rPr lang="fr-FR" sz="3200" b="1" dirty="0" err="1"/>
              <a:t>outcome</a:t>
            </a:r>
            <a:r>
              <a:rPr lang="fr-FR" sz="3200" b="1" dirty="0"/>
              <a:t> </a:t>
            </a:r>
            <a:r>
              <a:rPr lang="fr-FR" sz="3200" b="1" dirty="0" err="1"/>
              <a:t>project</a:t>
            </a:r>
            <a:endParaRPr lang="fr-FR" sz="3200" b="1" dirty="0"/>
          </a:p>
        </p:txBody>
      </p:sp>
      <p:sp>
        <p:nvSpPr>
          <p:cNvPr id="3" name="Espace réservé du contenu 2"/>
          <p:cNvSpPr>
            <a:spLocks noGrp="1"/>
          </p:cNvSpPr>
          <p:nvPr>
            <p:ph idx="4294967295"/>
          </p:nvPr>
        </p:nvSpPr>
        <p:spPr>
          <a:xfrm>
            <a:off x="2501900" y="950913"/>
            <a:ext cx="6642100" cy="3619500"/>
          </a:xfrm>
          <a:prstGeom prst="rect">
            <a:avLst/>
          </a:prstGeom>
          <a:noFill/>
        </p:spPr>
        <p:txBody>
          <a:bodyPr/>
          <a:lstStyle/>
          <a:p>
            <a:pPr marL="0" indent="0">
              <a:buNone/>
            </a:pPr>
            <a:r>
              <a:rPr lang="en-GB" sz="1200" dirty="0"/>
              <a:t> </a:t>
            </a:r>
          </a:p>
          <a:p>
            <a:pPr marL="0" indent="0">
              <a:buNone/>
            </a:pPr>
            <a:endParaRPr lang="en-GB" dirty="0">
              <a:latin typeface="Arial" charset="0"/>
              <a:cs typeface="Arial" charset="0"/>
            </a:endParaRPr>
          </a:p>
          <a:p>
            <a:pPr marL="0" indent="0">
              <a:buNone/>
            </a:pPr>
            <a:endParaRPr lang="en-GB" dirty="0">
              <a:latin typeface="Arial" charset="0"/>
              <a:cs typeface="Arial" charset="0"/>
            </a:endParaRPr>
          </a:p>
          <a:p>
            <a:endParaRPr lang="en-GB" dirty="0">
              <a:latin typeface="Arial" charset="0"/>
              <a:cs typeface="Arial" charset="0"/>
            </a:endParaRPr>
          </a:p>
          <a:p>
            <a:pPr marL="0" indent="0">
              <a:buNone/>
            </a:pPr>
            <a:endParaRPr lang="en-GB" dirty="0">
              <a:latin typeface="Arial" charset="0"/>
              <a:cs typeface="Arial" charset="0"/>
            </a:endParaRPr>
          </a:p>
          <a:p>
            <a:pPr marL="0" indent="0">
              <a:buNone/>
            </a:pPr>
            <a:endParaRPr lang="en-GB" sz="900" i="1" dirty="0"/>
          </a:p>
        </p:txBody>
      </p:sp>
      <p:pic>
        <p:nvPicPr>
          <p:cNvPr id="4" name="Picture 3"/>
          <p:cNvPicPr>
            <a:picLocks noChangeAspect="1"/>
          </p:cNvPicPr>
          <p:nvPr/>
        </p:nvPicPr>
        <p:blipFill>
          <a:blip r:embed="rId3"/>
          <a:stretch>
            <a:fillRect/>
          </a:stretch>
        </p:blipFill>
        <p:spPr>
          <a:xfrm>
            <a:off x="1191846" y="4487124"/>
            <a:ext cx="1188132" cy="482255"/>
          </a:xfrm>
          <a:prstGeom prst="rect">
            <a:avLst/>
          </a:prstGeom>
        </p:spPr>
      </p:pic>
      <p:pic>
        <p:nvPicPr>
          <p:cNvPr id="5" name="Picture 22" descr="axal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593" y="4419080"/>
            <a:ext cx="620315" cy="6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bwMode="auto">
          <a:xfrm>
            <a:off x="1251386" y="914280"/>
            <a:ext cx="6102677" cy="31432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t> </a:t>
            </a:r>
          </a:p>
          <a:p>
            <a:pPr marL="0" indent="0">
              <a:buNone/>
            </a:pPr>
            <a:r>
              <a:rPr lang="en-GB" sz="1800" b="1" dirty="0"/>
              <a:t>The tools and process of evaluation:</a:t>
            </a:r>
          </a:p>
          <a:p>
            <a:pPr marL="0" indent="0">
              <a:buNone/>
            </a:pPr>
            <a:endParaRPr lang="en-US" sz="1800" dirty="0"/>
          </a:p>
          <a:p>
            <a:r>
              <a:rPr lang="en-GB" sz="1800" dirty="0"/>
              <a:t>For the evaluation there were used evaluation form/ questionnaire and batch header that were translated </a:t>
            </a:r>
            <a:r>
              <a:rPr lang="en-US" sz="1800" dirty="0"/>
              <a:t>into Georgian language. </a:t>
            </a:r>
          </a:p>
          <a:p>
            <a:pPr marL="0" indent="0">
              <a:buNone/>
            </a:pPr>
            <a:endParaRPr lang="en-US" sz="1800" dirty="0"/>
          </a:p>
          <a:p>
            <a:r>
              <a:rPr lang="en-US" sz="1800" dirty="0"/>
              <a:t>Evaluation forms were completed by training participants and batch header was completed by the trainer after each training course. </a:t>
            </a:r>
          </a:p>
          <a:p>
            <a:pPr marL="0" indent="0">
              <a:buNone/>
            </a:pPr>
            <a:endParaRPr lang="en-GB" sz="1650" dirty="0">
              <a:latin typeface="Arial" charset="0"/>
              <a:cs typeface="Arial" charset="0"/>
            </a:endParaRPr>
          </a:p>
          <a:p>
            <a:pPr marL="0" indent="0">
              <a:buNone/>
            </a:pPr>
            <a:endParaRPr lang="en-GB" sz="1650" dirty="0">
              <a:latin typeface="Arial" charset="0"/>
              <a:cs typeface="Arial" charset="0"/>
            </a:endParaRPr>
          </a:p>
          <a:p>
            <a:pPr marL="0" indent="0">
              <a:buNone/>
            </a:pPr>
            <a:endParaRPr lang="en-GB" sz="900" i="1" dirty="0"/>
          </a:p>
        </p:txBody>
      </p:sp>
    </p:spTree>
    <p:extLst>
      <p:ext uri="{BB962C8B-B14F-4D97-AF65-F5344CB8AC3E}">
        <p14:creationId xmlns:p14="http://schemas.microsoft.com/office/powerpoint/2010/main" val="21367251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953CAB2-4A50-4910-ADAB-F783AE686F8A}"/>
              </a:ext>
            </a:extLst>
          </p:cNvPr>
          <p:cNvPicPr>
            <a:picLocks noGrp="1" noChangeAspect="1"/>
          </p:cNvPicPr>
          <p:nvPr>
            <p:ph idx="4294967295"/>
          </p:nvPr>
        </p:nvPicPr>
        <p:blipFill>
          <a:blip r:embed="rId3"/>
          <a:stretch>
            <a:fillRect/>
          </a:stretch>
        </p:blipFill>
        <p:spPr>
          <a:xfrm rot="1158665">
            <a:off x="5800725" y="992188"/>
            <a:ext cx="3343275" cy="4762500"/>
          </a:xfrm>
          <a:prstGeom prst="rect">
            <a:avLst/>
          </a:prstGeom>
        </p:spPr>
      </p:pic>
      <p:sp>
        <p:nvSpPr>
          <p:cNvPr id="3" name="Title 2">
            <a:extLst>
              <a:ext uri="{FF2B5EF4-FFF2-40B4-BE49-F238E27FC236}">
                <a16:creationId xmlns:a16="http://schemas.microsoft.com/office/drawing/2014/main" xmlns="" id="{D2F9637F-3044-4D56-93FB-29A21EBF1FCE}"/>
              </a:ext>
            </a:extLst>
          </p:cNvPr>
          <p:cNvSpPr>
            <a:spLocks noGrp="1"/>
          </p:cNvSpPr>
          <p:nvPr>
            <p:ph type="title" idx="4294967295"/>
          </p:nvPr>
        </p:nvSpPr>
        <p:spPr>
          <a:xfrm>
            <a:off x="-270278" y="0"/>
            <a:ext cx="8280400" cy="857250"/>
          </a:xfrm>
          <a:prstGeom prst="rect">
            <a:avLst/>
          </a:prstGeom>
        </p:spPr>
        <p:txBody>
          <a:bodyPr/>
          <a:lstStyle/>
          <a:p>
            <a:r>
              <a:rPr lang="en-GB" dirty="0"/>
              <a:t>Batch header form</a:t>
            </a:r>
          </a:p>
        </p:txBody>
      </p:sp>
      <p:sp>
        <p:nvSpPr>
          <p:cNvPr id="5" name="TextBox 4">
            <a:extLst>
              <a:ext uri="{FF2B5EF4-FFF2-40B4-BE49-F238E27FC236}">
                <a16:creationId xmlns:a16="http://schemas.microsoft.com/office/drawing/2014/main" xmlns="" id="{854B85A9-2D7C-4A65-84BB-AEAA1057E1FD}"/>
              </a:ext>
            </a:extLst>
          </p:cNvPr>
          <p:cNvSpPr txBox="1"/>
          <p:nvPr/>
        </p:nvSpPr>
        <p:spPr>
          <a:xfrm>
            <a:off x="539552" y="699542"/>
            <a:ext cx="5706634" cy="3695755"/>
          </a:xfrm>
          <a:prstGeom prst="rect">
            <a:avLst/>
          </a:prstGeom>
          <a:noFill/>
        </p:spPr>
        <p:txBody>
          <a:bodyPr wrap="square" rtlCol="0">
            <a:spAutoFit/>
          </a:bodyPr>
          <a:lstStyle/>
          <a:p>
            <a:pPr>
              <a:lnSpc>
                <a:spcPct val="150000"/>
              </a:lnSpc>
            </a:pPr>
            <a:r>
              <a:rPr lang="en-GB" dirty="0"/>
              <a:t>The batch header, completed by the trainer once per course, captured the following information: </a:t>
            </a:r>
          </a:p>
          <a:p>
            <a:pPr>
              <a:lnSpc>
                <a:spcPct val="150000"/>
              </a:lnSpc>
            </a:pPr>
            <a:endParaRPr lang="en-GB" dirty="0"/>
          </a:p>
          <a:p>
            <a:pPr marL="214313" indent="-214313">
              <a:lnSpc>
                <a:spcPct val="150000"/>
              </a:lnSpc>
              <a:buFont typeface="Wingdings" panose="05000000000000000000" pitchFamily="2" charset="2"/>
              <a:buChar char="§"/>
            </a:pPr>
            <a:r>
              <a:rPr lang="en-GB" dirty="0"/>
              <a:t>Project site ID (Branch)</a:t>
            </a:r>
          </a:p>
          <a:p>
            <a:pPr marL="214313" indent="-214313">
              <a:lnSpc>
                <a:spcPct val="150000"/>
              </a:lnSpc>
              <a:buFont typeface="Wingdings" panose="05000000000000000000" pitchFamily="2" charset="2"/>
              <a:buChar char="§"/>
            </a:pPr>
            <a:r>
              <a:rPr lang="en-GB" dirty="0"/>
              <a:t>Course date</a:t>
            </a:r>
          </a:p>
          <a:p>
            <a:pPr marL="214313" indent="-214313">
              <a:lnSpc>
                <a:spcPct val="150000"/>
              </a:lnSpc>
              <a:buFont typeface="Wingdings" panose="05000000000000000000" pitchFamily="2" charset="2"/>
              <a:buChar char="§"/>
            </a:pPr>
            <a:r>
              <a:rPr lang="en-GB" dirty="0"/>
              <a:t>Learner audience type</a:t>
            </a:r>
          </a:p>
          <a:p>
            <a:pPr marL="214313" indent="-214313">
              <a:lnSpc>
                <a:spcPct val="150000"/>
              </a:lnSpc>
              <a:buFont typeface="Wingdings" panose="05000000000000000000" pitchFamily="2" charset="2"/>
              <a:buChar char="§"/>
            </a:pPr>
            <a:r>
              <a:rPr lang="en-GB" dirty="0"/>
              <a:t>Duration of course</a:t>
            </a:r>
          </a:p>
          <a:p>
            <a:pPr marL="214313" indent="-214313">
              <a:lnSpc>
                <a:spcPct val="150000"/>
              </a:lnSpc>
              <a:buFont typeface="Wingdings" panose="05000000000000000000" pitchFamily="2" charset="2"/>
              <a:buChar char="§"/>
            </a:pPr>
            <a:r>
              <a:rPr lang="en-GB" dirty="0"/>
              <a:t>Trainer ID</a:t>
            </a:r>
          </a:p>
          <a:p>
            <a:pPr>
              <a:lnSpc>
                <a:spcPct val="150000"/>
              </a:lnSpc>
            </a:pPr>
            <a:endParaRPr lang="en-GB" sz="1350" dirty="0"/>
          </a:p>
        </p:txBody>
      </p:sp>
      <p:pic>
        <p:nvPicPr>
          <p:cNvPr id="6" name="Picture 5"/>
          <p:cNvPicPr>
            <a:picLocks noChangeAspect="1"/>
          </p:cNvPicPr>
          <p:nvPr/>
        </p:nvPicPr>
        <p:blipFill>
          <a:blip r:embed="rId4"/>
          <a:stretch>
            <a:fillRect/>
          </a:stretch>
        </p:blipFill>
        <p:spPr>
          <a:xfrm>
            <a:off x="1143000" y="4627173"/>
            <a:ext cx="1322766" cy="536903"/>
          </a:xfrm>
          <a:prstGeom prst="rect">
            <a:avLst/>
          </a:prstGeom>
        </p:spPr>
      </p:pic>
      <p:pic>
        <p:nvPicPr>
          <p:cNvPr id="7" name="Picture 22" descr="axali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3808961"/>
            <a:ext cx="620315" cy="6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730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886B79A-5379-4200-8D71-FE390C6985B1}"/>
              </a:ext>
            </a:extLst>
          </p:cNvPr>
          <p:cNvPicPr>
            <a:picLocks noChangeAspect="1"/>
          </p:cNvPicPr>
          <p:nvPr/>
        </p:nvPicPr>
        <p:blipFill>
          <a:blip r:embed="rId3"/>
          <a:stretch>
            <a:fillRect/>
          </a:stretch>
        </p:blipFill>
        <p:spPr>
          <a:xfrm rot="986100">
            <a:off x="5551733" y="357618"/>
            <a:ext cx="3178969" cy="4507706"/>
          </a:xfrm>
          <a:prstGeom prst="rect">
            <a:avLst/>
          </a:prstGeom>
        </p:spPr>
      </p:pic>
      <p:sp>
        <p:nvSpPr>
          <p:cNvPr id="3" name="Title 2">
            <a:extLst>
              <a:ext uri="{FF2B5EF4-FFF2-40B4-BE49-F238E27FC236}">
                <a16:creationId xmlns:a16="http://schemas.microsoft.com/office/drawing/2014/main" xmlns="" id="{C99E6BF5-8398-4FFD-A69B-433AE076FDC4}"/>
              </a:ext>
            </a:extLst>
          </p:cNvPr>
          <p:cNvSpPr>
            <a:spLocks noGrp="1"/>
          </p:cNvSpPr>
          <p:nvPr>
            <p:ph type="title" idx="4294967295"/>
          </p:nvPr>
        </p:nvSpPr>
        <p:spPr>
          <a:xfrm>
            <a:off x="-1125438" y="-114230"/>
            <a:ext cx="6210300" cy="595312"/>
          </a:xfrm>
          <a:prstGeom prst="rect">
            <a:avLst/>
          </a:prstGeom>
        </p:spPr>
        <p:txBody>
          <a:bodyPr/>
          <a:lstStyle/>
          <a:p>
            <a:r>
              <a:rPr lang="en-GB" dirty="0"/>
              <a:t>Evaluation form</a:t>
            </a:r>
          </a:p>
        </p:txBody>
      </p:sp>
      <p:sp>
        <p:nvSpPr>
          <p:cNvPr id="6" name="Content Placeholder 5">
            <a:extLst>
              <a:ext uri="{FF2B5EF4-FFF2-40B4-BE49-F238E27FC236}">
                <a16:creationId xmlns:a16="http://schemas.microsoft.com/office/drawing/2014/main" xmlns="" id="{4D541FBB-A2E6-4FBD-B4D4-6A7516B8D0E4}"/>
              </a:ext>
            </a:extLst>
          </p:cNvPr>
          <p:cNvSpPr>
            <a:spLocks noGrp="1"/>
          </p:cNvSpPr>
          <p:nvPr>
            <p:ph idx="4294967295"/>
          </p:nvPr>
        </p:nvSpPr>
        <p:spPr>
          <a:xfrm>
            <a:off x="171081" y="668273"/>
            <a:ext cx="5985096" cy="4112947"/>
          </a:xfrm>
          <a:prstGeom prst="rect">
            <a:avLst/>
          </a:prstGeom>
        </p:spPr>
        <p:txBody>
          <a:bodyPr/>
          <a:lstStyle/>
          <a:p>
            <a:pPr marL="0" indent="0">
              <a:buNone/>
            </a:pPr>
            <a:r>
              <a:rPr lang="en-GB" sz="1600" dirty="0"/>
              <a:t>The evaluation form, completed by each</a:t>
            </a:r>
          </a:p>
          <a:p>
            <a:pPr marL="0" indent="0">
              <a:buNone/>
            </a:pPr>
            <a:r>
              <a:rPr lang="en-GB" sz="1600" dirty="0"/>
              <a:t> learner asked them the following: </a:t>
            </a:r>
          </a:p>
          <a:p>
            <a:pPr>
              <a:buFont typeface="Wingdings" panose="05000000000000000000" pitchFamily="2" charset="2"/>
              <a:buChar char="q"/>
            </a:pPr>
            <a:r>
              <a:rPr lang="en-GB" sz="1600" dirty="0"/>
              <a:t>How confident do you feel that you can use these </a:t>
            </a:r>
          </a:p>
          <a:p>
            <a:pPr marL="0" indent="0">
              <a:buNone/>
            </a:pPr>
            <a:r>
              <a:rPr lang="en-GB" sz="1600" dirty="0"/>
              <a:t>skills in a real emergency? 0-10  (Asked before AND after)</a:t>
            </a:r>
          </a:p>
          <a:p>
            <a:pPr>
              <a:buFont typeface="Wingdings" panose="05000000000000000000" pitchFamily="2" charset="2"/>
              <a:buChar char="q"/>
            </a:pPr>
            <a:r>
              <a:rPr lang="en-GB" sz="1600" dirty="0"/>
              <a:t>How willing are you to help someone in a real </a:t>
            </a:r>
          </a:p>
          <a:p>
            <a:pPr marL="0" indent="0">
              <a:buNone/>
            </a:pPr>
            <a:r>
              <a:rPr lang="en-GB" sz="1600" dirty="0"/>
              <a:t>emergency? 0-10 (Asked before AND after)</a:t>
            </a:r>
          </a:p>
          <a:p>
            <a:pPr>
              <a:buFont typeface="Wingdings" panose="05000000000000000000" pitchFamily="2" charset="2"/>
              <a:buChar char="q"/>
            </a:pPr>
            <a:r>
              <a:rPr lang="en-GB" sz="1600" dirty="0"/>
              <a:t>How would you rate the training delivery for </a:t>
            </a:r>
          </a:p>
          <a:p>
            <a:pPr marL="0" indent="0">
              <a:buNone/>
            </a:pPr>
            <a:r>
              <a:rPr lang="en-GB" sz="1600" dirty="0"/>
              <a:t>each of the following? </a:t>
            </a:r>
          </a:p>
          <a:p>
            <a:pPr>
              <a:buFont typeface="Arial" panose="020B0604020202020204" pitchFamily="34" charset="0"/>
              <a:buChar char="•"/>
            </a:pPr>
            <a:r>
              <a:rPr lang="en-GB" sz="1600" dirty="0"/>
              <a:t>Presenting information clearly</a:t>
            </a:r>
          </a:p>
          <a:p>
            <a:pPr>
              <a:buFont typeface="Arial" panose="020B0604020202020204" pitchFamily="34" charset="0"/>
              <a:buChar char="•"/>
            </a:pPr>
            <a:r>
              <a:rPr lang="en-GB" sz="1600" dirty="0"/>
              <a:t>Balance of theory to practical work</a:t>
            </a:r>
          </a:p>
          <a:p>
            <a:pPr>
              <a:buFont typeface="Arial" panose="020B0604020202020204" pitchFamily="34" charset="0"/>
              <a:buChar char="•"/>
            </a:pPr>
            <a:r>
              <a:rPr lang="en-GB" sz="1600" dirty="0"/>
              <a:t>Providing constructive feedback</a:t>
            </a:r>
          </a:p>
          <a:p>
            <a:pPr>
              <a:buFont typeface="Wingdings" panose="05000000000000000000" pitchFamily="2" charset="2"/>
              <a:buChar char="q"/>
            </a:pPr>
            <a:r>
              <a:rPr lang="en-GB" sz="1600" dirty="0"/>
              <a:t>How likely are you to recommend Georgia </a:t>
            </a:r>
          </a:p>
          <a:p>
            <a:pPr marL="0" indent="0">
              <a:buNone/>
            </a:pPr>
            <a:r>
              <a:rPr lang="en-GB" sz="1600" dirty="0"/>
              <a:t>Red Cross first aid training to your friends and colleagues? 0 - 10</a:t>
            </a:r>
          </a:p>
          <a:p>
            <a:pPr>
              <a:buFont typeface="Wingdings" panose="05000000000000000000" pitchFamily="2" charset="2"/>
              <a:buChar char="q"/>
            </a:pPr>
            <a:r>
              <a:rPr lang="en-GB" sz="1600" dirty="0"/>
              <a:t>Please tell us more about your answers. ((Free text))</a:t>
            </a:r>
          </a:p>
        </p:txBody>
      </p:sp>
      <p:pic>
        <p:nvPicPr>
          <p:cNvPr id="5" name="Picture 4"/>
          <p:cNvPicPr>
            <a:picLocks noChangeAspect="1"/>
          </p:cNvPicPr>
          <p:nvPr/>
        </p:nvPicPr>
        <p:blipFill>
          <a:blip r:embed="rId4"/>
          <a:stretch>
            <a:fillRect/>
          </a:stretch>
        </p:blipFill>
        <p:spPr>
          <a:xfrm>
            <a:off x="1169622" y="4781221"/>
            <a:ext cx="810090" cy="328811"/>
          </a:xfrm>
          <a:prstGeom prst="rect">
            <a:avLst/>
          </a:prstGeom>
        </p:spPr>
      </p:pic>
      <p:pic>
        <p:nvPicPr>
          <p:cNvPr id="7" name="Picture 22" descr="axali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581225"/>
            <a:ext cx="422942" cy="4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9537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05308" y="142376"/>
            <a:ext cx="7344816" cy="857250"/>
          </a:xfrm>
          <a:prstGeom prst="rect">
            <a:avLst/>
          </a:prstGeom>
        </p:spPr>
        <p:txBody>
          <a:bodyPr/>
          <a:lstStyle/>
          <a:p>
            <a:r>
              <a:rPr lang="fr-FR" dirty="0" err="1"/>
              <a:t>Outcome</a:t>
            </a:r>
            <a:r>
              <a:rPr lang="fr-FR" dirty="0"/>
              <a:t> </a:t>
            </a:r>
            <a:r>
              <a:rPr lang="fr-FR" dirty="0" err="1"/>
              <a:t>effect</a:t>
            </a:r>
            <a:r>
              <a:rPr lang="fr-FR" dirty="0"/>
              <a:t> of branches</a:t>
            </a:r>
          </a:p>
        </p:txBody>
      </p:sp>
      <p:graphicFrame>
        <p:nvGraphicFramePr>
          <p:cNvPr id="8" name="Content Placeholder 7">
            <a:extLst>
              <a:ext uri="{FF2B5EF4-FFF2-40B4-BE49-F238E27FC236}">
                <a16:creationId xmlns:a16="http://schemas.microsoft.com/office/drawing/2014/main" xmlns="" id="{6946F5CB-0117-4CDC-AC5F-493D8130AB7F}"/>
              </a:ext>
            </a:extLst>
          </p:cNvPr>
          <p:cNvGraphicFramePr>
            <a:graphicFrameLocks noGrp="1"/>
          </p:cNvGraphicFramePr>
          <p:nvPr>
            <p:ph idx="4294967295"/>
            <p:extLst>
              <p:ext uri="{D42A27DB-BD31-4B8C-83A1-F6EECF244321}">
                <p14:modId xmlns:p14="http://schemas.microsoft.com/office/powerpoint/2010/main" val="981903622"/>
              </p:ext>
            </p:extLst>
          </p:nvPr>
        </p:nvGraphicFramePr>
        <p:xfrm>
          <a:off x="1937113" y="1239020"/>
          <a:ext cx="5676900" cy="33670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F4519CD4-8478-45AC-B5A7-5D2AFA30FFCB}"/>
              </a:ext>
            </a:extLst>
          </p:cNvPr>
          <p:cNvSpPr txBox="1"/>
          <p:nvPr/>
        </p:nvSpPr>
        <p:spPr>
          <a:xfrm>
            <a:off x="5796136" y="2916360"/>
            <a:ext cx="1620180" cy="738664"/>
          </a:xfrm>
          <a:prstGeom prst="rect">
            <a:avLst/>
          </a:prstGeom>
          <a:solidFill>
            <a:srgbClr val="E8C7B0"/>
          </a:solidFill>
        </p:spPr>
        <p:txBody>
          <a:bodyPr wrap="square" rtlCol="0">
            <a:spAutoFit/>
          </a:bodyPr>
          <a:lstStyle/>
          <a:p>
            <a:r>
              <a:rPr lang="en-GB" sz="1050" b="1" dirty="0"/>
              <a:t>National averages: </a:t>
            </a:r>
          </a:p>
          <a:p>
            <a:r>
              <a:rPr lang="en-GB" sz="1050" dirty="0"/>
              <a:t>Confidence 54</a:t>
            </a:r>
          </a:p>
          <a:p>
            <a:r>
              <a:rPr lang="en-GB" sz="1050" dirty="0"/>
              <a:t>Willingness 54</a:t>
            </a:r>
          </a:p>
          <a:p>
            <a:r>
              <a:rPr lang="en-GB" sz="1050" dirty="0"/>
              <a:t>Combined 54</a:t>
            </a:r>
          </a:p>
        </p:txBody>
      </p:sp>
      <p:pic>
        <p:nvPicPr>
          <p:cNvPr id="5" name="Picture 4"/>
          <p:cNvPicPr>
            <a:picLocks noChangeAspect="1"/>
          </p:cNvPicPr>
          <p:nvPr/>
        </p:nvPicPr>
        <p:blipFill>
          <a:blip r:embed="rId4"/>
          <a:stretch>
            <a:fillRect/>
          </a:stretch>
        </p:blipFill>
        <p:spPr>
          <a:xfrm>
            <a:off x="1169622" y="4661606"/>
            <a:ext cx="1104786" cy="448426"/>
          </a:xfrm>
          <a:prstGeom prst="rect">
            <a:avLst/>
          </a:prstGeom>
        </p:spPr>
      </p:pic>
      <p:pic>
        <p:nvPicPr>
          <p:cNvPr id="6" name="Picture 22" descr="axali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7655" y="4469646"/>
            <a:ext cx="612717" cy="61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41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CB7452D-FBBF-420B-BE86-9816ED933063}"/>
              </a:ext>
            </a:extLst>
          </p:cNvPr>
          <p:cNvSpPr>
            <a:spLocks noGrp="1"/>
          </p:cNvSpPr>
          <p:nvPr>
            <p:ph idx="4294967295"/>
          </p:nvPr>
        </p:nvSpPr>
        <p:spPr>
          <a:xfrm>
            <a:off x="611560" y="1189467"/>
            <a:ext cx="7128792" cy="3143250"/>
          </a:xfrm>
          <a:prstGeom prst="rect">
            <a:avLst/>
          </a:prstGeom>
        </p:spPr>
        <p:txBody>
          <a:bodyPr/>
          <a:lstStyle/>
          <a:p>
            <a:pPr marL="0" indent="0">
              <a:buNone/>
            </a:pPr>
            <a:r>
              <a:rPr lang="en-GB" sz="2000" b="1" dirty="0"/>
              <a:t>“Net Promoter Score®, or NPS®, measures customer experience and predicts business growth. This proven metric transformed the business world and now provides the core measurement for customer experience management programs the world round.”</a:t>
            </a:r>
          </a:p>
          <a:p>
            <a:pPr marL="0" indent="0">
              <a:buNone/>
            </a:pPr>
            <a:endParaRPr lang="en-GB" sz="2000" dirty="0"/>
          </a:p>
          <a:p>
            <a:pPr marL="0" indent="0">
              <a:buNone/>
            </a:pPr>
            <a:r>
              <a:rPr lang="en-GB" sz="2000" dirty="0"/>
              <a:t>“Use your NPS as the key measure of your customers’ overall perception of your brand.”</a:t>
            </a:r>
          </a:p>
          <a:p>
            <a:pPr marL="0" indent="0">
              <a:buNone/>
            </a:pPr>
            <a:endParaRPr lang="en-GB" sz="2000" dirty="0"/>
          </a:p>
          <a:p>
            <a:pPr marL="0" indent="0">
              <a:buNone/>
            </a:pPr>
            <a:r>
              <a:rPr lang="en-GB" sz="2000" dirty="0"/>
              <a:t>				</a:t>
            </a:r>
            <a:r>
              <a:rPr lang="en-GB" sz="2000" dirty="0" err="1"/>
              <a:t>Satmetrix</a:t>
            </a:r>
            <a:r>
              <a:rPr lang="en-GB" sz="2000" dirty="0"/>
              <a:t> Systems</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xmlns="" id="{7599BF8A-30E8-408B-B905-E1A3389793B6}"/>
              </a:ext>
            </a:extLst>
          </p:cNvPr>
          <p:cNvSpPr>
            <a:spLocks noGrp="1"/>
          </p:cNvSpPr>
          <p:nvPr>
            <p:ph type="title" idx="4294967295"/>
          </p:nvPr>
        </p:nvSpPr>
        <p:spPr>
          <a:xfrm>
            <a:off x="-108520" y="0"/>
            <a:ext cx="8280400" cy="857250"/>
          </a:xfrm>
          <a:prstGeom prst="rect">
            <a:avLst/>
          </a:prstGeom>
        </p:spPr>
        <p:txBody>
          <a:bodyPr/>
          <a:lstStyle/>
          <a:p>
            <a:r>
              <a:rPr lang="en-GB" dirty="0"/>
              <a:t>Net promotor score</a:t>
            </a:r>
          </a:p>
        </p:txBody>
      </p:sp>
      <p:pic>
        <p:nvPicPr>
          <p:cNvPr id="4" name="Picture 3"/>
          <p:cNvPicPr>
            <a:picLocks noChangeAspect="1"/>
          </p:cNvPicPr>
          <p:nvPr/>
        </p:nvPicPr>
        <p:blipFill>
          <a:blip r:embed="rId3"/>
          <a:stretch>
            <a:fillRect/>
          </a:stretch>
        </p:blipFill>
        <p:spPr>
          <a:xfrm>
            <a:off x="1143000" y="4627173"/>
            <a:ext cx="1322766" cy="536903"/>
          </a:xfrm>
          <a:prstGeom prst="rect">
            <a:avLst/>
          </a:prstGeom>
        </p:spPr>
      </p:pic>
      <p:pic>
        <p:nvPicPr>
          <p:cNvPr id="5" name="Picture 22" descr="axal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685" y="4516041"/>
            <a:ext cx="620315" cy="6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4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0222" y="276417"/>
            <a:ext cx="8820472" cy="434975"/>
          </a:xfrm>
          <a:prstGeom prst="rect">
            <a:avLst/>
          </a:prstGeom>
        </p:spPr>
        <p:txBody>
          <a:bodyPr/>
          <a:lstStyle/>
          <a:p>
            <a:r>
              <a:rPr lang="fr-FR" sz="3200" b="1" dirty="0"/>
              <a:t>Georgia Red Cross Society </a:t>
            </a:r>
            <a:r>
              <a:rPr lang="fr-FR" sz="3200" b="1" dirty="0" err="1"/>
              <a:t>outcome</a:t>
            </a:r>
            <a:r>
              <a:rPr lang="fr-FR" sz="3200" b="1" dirty="0"/>
              <a:t> </a:t>
            </a:r>
            <a:r>
              <a:rPr lang="fr-FR" sz="3200" b="1" dirty="0" err="1"/>
              <a:t>project</a:t>
            </a:r>
            <a:endParaRPr lang="fr-FR" sz="3200" b="1" dirty="0"/>
          </a:p>
        </p:txBody>
      </p:sp>
      <p:sp>
        <p:nvSpPr>
          <p:cNvPr id="3" name="Espace réservé du contenu 2"/>
          <p:cNvSpPr>
            <a:spLocks noGrp="1"/>
          </p:cNvSpPr>
          <p:nvPr>
            <p:ph idx="4294967295"/>
          </p:nvPr>
        </p:nvSpPr>
        <p:spPr>
          <a:xfrm>
            <a:off x="2501900" y="950913"/>
            <a:ext cx="6642100" cy="3619500"/>
          </a:xfrm>
          <a:prstGeom prst="rect">
            <a:avLst/>
          </a:prstGeom>
          <a:noFill/>
        </p:spPr>
        <p:txBody>
          <a:bodyPr/>
          <a:lstStyle/>
          <a:p>
            <a:pPr marL="0" indent="0">
              <a:buNone/>
            </a:pPr>
            <a:r>
              <a:rPr lang="en-GB" sz="1200" dirty="0"/>
              <a:t> </a:t>
            </a:r>
          </a:p>
          <a:p>
            <a:pPr marL="0" indent="0">
              <a:buNone/>
            </a:pPr>
            <a:endParaRPr lang="en-GB" dirty="0">
              <a:latin typeface="Arial" charset="0"/>
              <a:cs typeface="Arial" charset="0"/>
            </a:endParaRPr>
          </a:p>
          <a:p>
            <a:pPr marL="0" indent="0">
              <a:buNone/>
            </a:pPr>
            <a:endParaRPr lang="en-GB" dirty="0">
              <a:latin typeface="Arial" charset="0"/>
              <a:cs typeface="Arial" charset="0"/>
            </a:endParaRPr>
          </a:p>
          <a:p>
            <a:endParaRPr lang="en-GB" dirty="0">
              <a:latin typeface="Arial" charset="0"/>
              <a:cs typeface="Arial" charset="0"/>
            </a:endParaRPr>
          </a:p>
          <a:p>
            <a:pPr marL="0" indent="0">
              <a:buNone/>
            </a:pPr>
            <a:endParaRPr lang="en-GB" dirty="0">
              <a:latin typeface="Arial" charset="0"/>
              <a:cs typeface="Arial" charset="0"/>
            </a:endParaRPr>
          </a:p>
          <a:p>
            <a:pPr marL="0" indent="0">
              <a:buNone/>
            </a:pPr>
            <a:endParaRPr lang="en-GB" sz="900" i="1" dirty="0"/>
          </a:p>
        </p:txBody>
      </p:sp>
      <p:pic>
        <p:nvPicPr>
          <p:cNvPr id="4" name="Picture 3"/>
          <p:cNvPicPr>
            <a:picLocks noChangeAspect="1"/>
          </p:cNvPicPr>
          <p:nvPr/>
        </p:nvPicPr>
        <p:blipFill>
          <a:blip r:embed="rId3"/>
          <a:stretch>
            <a:fillRect/>
          </a:stretch>
        </p:blipFill>
        <p:spPr>
          <a:xfrm>
            <a:off x="1169622" y="4583934"/>
            <a:ext cx="1296144" cy="526097"/>
          </a:xfrm>
          <a:prstGeom prst="rect">
            <a:avLst/>
          </a:prstGeom>
        </p:spPr>
      </p:pic>
      <p:pic>
        <p:nvPicPr>
          <p:cNvPr id="5" name="Picture 22" descr="axal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4318" y="4543139"/>
            <a:ext cx="540061" cy="54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bwMode="auto">
          <a:xfrm>
            <a:off x="539682" y="711392"/>
            <a:ext cx="3924436" cy="377357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t> </a:t>
            </a:r>
          </a:p>
          <a:p>
            <a:pPr marL="0" indent="0">
              <a:buNone/>
            </a:pPr>
            <a:r>
              <a:rPr lang="en-GB" sz="1650" b="1" dirty="0"/>
              <a:t>GRCS post-evaluation discussions:</a:t>
            </a:r>
          </a:p>
          <a:p>
            <a:pPr marL="0" indent="0">
              <a:buNone/>
            </a:pPr>
            <a:endParaRPr lang="en-GB" sz="1650" b="1" dirty="0"/>
          </a:p>
          <a:p>
            <a:pPr>
              <a:lnSpc>
                <a:spcPct val="150000"/>
              </a:lnSpc>
            </a:pPr>
            <a:r>
              <a:rPr lang="en-US" sz="1800" dirty="0"/>
              <a:t>Evaluation process results sharing; </a:t>
            </a:r>
          </a:p>
          <a:p>
            <a:pPr>
              <a:lnSpc>
                <a:spcPct val="150000"/>
              </a:lnSpc>
            </a:pPr>
            <a:r>
              <a:rPr lang="en-US" sz="1800" dirty="0"/>
              <a:t>Evaluation outcomes estimation;</a:t>
            </a:r>
          </a:p>
          <a:p>
            <a:pPr>
              <a:lnSpc>
                <a:spcPct val="150000"/>
              </a:lnSpc>
            </a:pPr>
            <a:r>
              <a:rPr lang="en-US" sz="1800" dirty="0"/>
              <a:t>Improvement plan elaboration. </a:t>
            </a:r>
          </a:p>
          <a:p>
            <a:pPr marL="0" indent="0">
              <a:lnSpc>
                <a:spcPct val="150000"/>
              </a:lnSpc>
              <a:buNone/>
            </a:pPr>
            <a:endParaRPr lang="en-GB" sz="1650" dirty="0">
              <a:latin typeface="Arial" charset="0"/>
              <a:cs typeface="Arial" charset="0"/>
            </a:endParaRPr>
          </a:p>
          <a:p>
            <a:pPr marL="0" indent="0">
              <a:buNone/>
            </a:pPr>
            <a:endParaRPr lang="en-GB" sz="1650" dirty="0">
              <a:latin typeface="Arial" charset="0"/>
              <a:cs typeface="Arial" charset="0"/>
            </a:endParaRPr>
          </a:p>
          <a:p>
            <a:pPr marL="0" indent="0">
              <a:buNone/>
            </a:pPr>
            <a:endParaRPr lang="en-GB" sz="900" i="1" dirty="0"/>
          </a:p>
        </p:txBody>
      </p:sp>
      <p:sp>
        <p:nvSpPr>
          <p:cNvPr id="8" name="Espace réservé du contenu 2"/>
          <p:cNvSpPr txBox="1">
            <a:spLocks/>
          </p:cNvSpPr>
          <p:nvPr/>
        </p:nvSpPr>
        <p:spPr bwMode="auto">
          <a:xfrm>
            <a:off x="4680961" y="1049337"/>
            <a:ext cx="4116676" cy="31432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a:t>GRCS post-evaluation actions:</a:t>
            </a:r>
          </a:p>
          <a:p>
            <a:pPr marL="0" indent="0">
              <a:buNone/>
            </a:pPr>
            <a:endParaRPr lang="en-GB" sz="1800" b="1" dirty="0"/>
          </a:p>
          <a:p>
            <a:pPr lvl="0">
              <a:lnSpc>
                <a:spcPct val="150000"/>
              </a:lnSpc>
            </a:pPr>
            <a:r>
              <a:rPr lang="en-US" sz="1800" dirty="0"/>
              <a:t>Work on trainers skills` better development;</a:t>
            </a:r>
          </a:p>
          <a:p>
            <a:pPr lvl="0">
              <a:lnSpc>
                <a:spcPct val="150000"/>
              </a:lnSpc>
            </a:pPr>
            <a:r>
              <a:rPr lang="en-US" sz="1800" dirty="0"/>
              <a:t>Organize more refresher trainings and practical simulations;</a:t>
            </a:r>
          </a:p>
          <a:p>
            <a:pPr lvl="0">
              <a:lnSpc>
                <a:spcPct val="150000"/>
              </a:lnSpc>
            </a:pPr>
            <a:r>
              <a:rPr lang="en-US" sz="1800" dirty="0"/>
              <a:t>Modify training methodologies-become more interactive;</a:t>
            </a:r>
          </a:p>
          <a:p>
            <a:pPr lvl="0">
              <a:lnSpc>
                <a:spcPct val="150000"/>
              </a:lnSpc>
            </a:pPr>
            <a:r>
              <a:rPr lang="en-US" sz="1800" dirty="0"/>
              <a:t>Learning by doing;</a:t>
            </a:r>
          </a:p>
          <a:p>
            <a:pPr marL="0" indent="0">
              <a:lnSpc>
                <a:spcPct val="150000"/>
              </a:lnSpc>
              <a:buNone/>
            </a:pPr>
            <a:endParaRPr lang="en-GB" sz="1650" dirty="0">
              <a:latin typeface="Arial" charset="0"/>
              <a:cs typeface="Arial" charset="0"/>
            </a:endParaRPr>
          </a:p>
          <a:p>
            <a:pPr marL="0" indent="0">
              <a:buNone/>
            </a:pPr>
            <a:endParaRPr lang="en-GB" sz="1650" dirty="0">
              <a:latin typeface="Arial" charset="0"/>
              <a:cs typeface="Arial" charset="0"/>
            </a:endParaRPr>
          </a:p>
          <a:p>
            <a:pPr marL="0" indent="0">
              <a:buNone/>
            </a:pPr>
            <a:endParaRPr lang="en-GB" sz="900" i="1" dirty="0"/>
          </a:p>
        </p:txBody>
      </p:sp>
    </p:spTree>
    <p:extLst>
      <p:ext uri="{BB962C8B-B14F-4D97-AF65-F5344CB8AC3E}">
        <p14:creationId xmlns:p14="http://schemas.microsoft.com/office/powerpoint/2010/main" val="420373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xmlns="" id="{0E1FF88A-334E-4020-9C5E-1E790CCFD7C5}"/>
              </a:ext>
            </a:extLst>
          </p:cNvPr>
          <p:cNvSpPr/>
          <p:nvPr/>
        </p:nvSpPr>
        <p:spPr>
          <a:xfrm>
            <a:off x="3275856" y="627534"/>
            <a:ext cx="5688632" cy="2326278"/>
          </a:xfrm>
          <a:prstGeom prst="cloud">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changes that occur in the learner’s knowledge, skills, attitudes or beliefs as a result of their learning experience</a:t>
            </a:r>
          </a:p>
        </p:txBody>
      </p:sp>
      <p:sp>
        <p:nvSpPr>
          <p:cNvPr id="3" name="TextBox 2">
            <a:extLst>
              <a:ext uri="{FF2B5EF4-FFF2-40B4-BE49-F238E27FC236}">
                <a16:creationId xmlns:a16="http://schemas.microsoft.com/office/drawing/2014/main" xmlns="" id="{AEC0C67B-B485-4508-AFB1-1F35DE307EAD}"/>
              </a:ext>
            </a:extLst>
          </p:cNvPr>
          <p:cNvSpPr txBox="1"/>
          <p:nvPr/>
        </p:nvSpPr>
        <p:spPr>
          <a:xfrm>
            <a:off x="323528" y="411510"/>
            <a:ext cx="3600400" cy="461665"/>
          </a:xfrm>
          <a:prstGeom prst="rect">
            <a:avLst/>
          </a:prstGeom>
          <a:noFill/>
        </p:spPr>
        <p:txBody>
          <a:bodyPr wrap="square" rtlCol="0">
            <a:spAutoFit/>
          </a:bodyPr>
          <a:lstStyle/>
          <a:p>
            <a:r>
              <a:rPr lang="en-GB" sz="2400" b="1" dirty="0"/>
              <a:t>If a learning outcome is….</a:t>
            </a:r>
          </a:p>
        </p:txBody>
      </p:sp>
      <p:sp>
        <p:nvSpPr>
          <p:cNvPr id="4" name="TextBox 3">
            <a:extLst>
              <a:ext uri="{FF2B5EF4-FFF2-40B4-BE49-F238E27FC236}">
                <a16:creationId xmlns:a16="http://schemas.microsoft.com/office/drawing/2014/main" xmlns="" id="{DD4E92BB-43B6-4A29-BB2B-42FA936D38E0}"/>
              </a:ext>
            </a:extLst>
          </p:cNvPr>
          <p:cNvSpPr txBox="1"/>
          <p:nvPr/>
        </p:nvSpPr>
        <p:spPr>
          <a:xfrm>
            <a:off x="323528" y="3219822"/>
            <a:ext cx="7200800" cy="923330"/>
          </a:xfrm>
          <a:prstGeom prst="rect">
            <a:avLst/>
          </a:prstGeom>
          <a:noFill/>
        </p:spPr>
        <p:txBody>
          <a:bodyPr wrap="square" rtlCol="0">
            <a:spAutoFit/>
          </a:bodyPr>
          <a:lstStyle/>
          <a:p>
            <a:r>
              <a:rPr lang="en-GB" sz="5400" b="1" dirty="0"/>
              <a:t>What can we measure?</a:t>
            </a:r>
          </a:p>
        </p:txBody>
      </p:sp>
      <p:pic>
        <p:nvPicPr>
          <p:cNvPr id="5" name="Picture 4">
            <a:extLst>
              <a:ext uri="{FF2B5EF4-FFF2-40B4-BE49-F238E27FC236}">
                <a16:creationId xmlns:a16="http://schemas.microsoft.com/office/drawing/2014/main" xmlns="" id="{E94904D4-B3EE-48BF-B501-009966DA1994}"/>
              </a:ext>
            </a:extLst>
          </p:cNvPr>
          <p:cNvPicPr>
            <a:picLocks noChangeAspect="1"/>
          </p:cNvPicPr>
          <p:nvPr/>
        </p:nvPicPr>
        <p:blipFill>
          <a:blip r:embed="rId3"/>
          <a:stretch>
            <a:fillRect/>
          </a:stretch>
        </p:blipFill>
        <p:spPr>
          <a:xfrm>
            <a:off x="349086" y="3938955"/>
            <a:ext cx="6610126" cy="1204545"/>
          </a:xfrm>
          <a:prstGeom prst="rect">
            <a:avLst/>
          </a:prstGeom>
        </p:spPr>
      </p:pic>
    </p:spTree>
    <p:extLst>
      <p:ext uri="{BB962C8B-B14F-4D97-AF65-F5344CB8AC3E}">
        <p14:creationId xmlns:p14="http://schemas.microsoft.com/office/powerpoint/2010/main" val="1511743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1062C59-0B3B-423A-8573-B891E64ED02E}"/>
              </a:ext>
            </a:extLst>
          </p:cNvPr>
          <p:cNvPicPr>
            <a:picLocks noChangeAspect="1"/>
          </p:cNvPicPr>
          <p:nvPr/>
        </p:nvPicPr>
        <p:blipFill>
          <a:blip r:embed="rId3"/>
          <a:stretch>
            <a:fillRect/>
          </a:stretch>
        </p:blipFill>
        <p:spPr>
          <a:xfrm>
            <a:off x="24063" y="0"/>
            <a:ext cx="9095874" cy="5143500"/>
          </a:xfrm>
          <a:prstGeom prst="rect">
            <a:avLst/>
          </a:prstGeom>
        </p:spPr>
      </p:pic>
    </p:spTree>
    <p:extLst>
      <p:ext uri="{BB962C8B-B14F-4D97-AF65-F5344CB8AC3E}">
        <p14:creationId xmlns:p14="http://schemas.microsoft.com/office/powerpoint/2010/main" val="3626861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615" y="135252"/>
            <a:ext cx="8280400" cy="857250"/>
          </a:xfrm>
          <a:prstGeom prst="rect">
            <a:avLst/>
          </a:prstGeom>
        </p:spPr>
        <p:txBody>
          <a:bodyPr/>
          <a:lstStyle/>
          <a:p>
            <a:r>
              <a:rPr lang="en-GB" dirty="0"/>
              <a:t>Outcomes	in first aid education…</a:t>
            </a:r>
          </a:p>
        </p:txBody>
      </p:sp>
      <p:sp>
        <p:nvSpPr>
          <p:cNvPr id="6" name="TextBox 5"/>
          <p:cNvSpPr txBox="1"/>
          <p:nvPr/>
        </p:nvSpPr>
        <p:spPr>
          <a:xfrm>
            <a:off x="2835144" y="2016994"/>
            <a:ext cx="1512168" cy="715581"/>
          </a:xfrm>
          <a:prstGeom prst="rect">
            <a:avLst/>
          </a:prstGeom>
          <a:noFill/>
        </p:spPr>
        <p:txBody>
          <a:bodyPr wrap="square" rtlCol="0">
            <a:spAutoFit/>
          </a:bodyPr>
          <a:lstStyle/>
          <a:p>
            <a:r>
              <a:rPr lang="en-GB" sz="1350" b="1" dirty="0"/>
              <a:t>Skills</a:t>
            </a:r>
            <a:r>
              <a:rPr lang="en-GB" sz="1350" dirty="0"/>
              <a:t> – I can show you I can help in an emergency</a:t>
            </a:r>
          </a:p>
        </p:txBody>
      </p:sp>
      <p:sp>
        <p:nvSpPr>
          <p:cNvPr id="7" name="TextBox 6"/>
          <p:cNvSpPr txBox="1"/>
          <p:nvPr/>
        </p:nvSpPr>
        <p:spPr>
          <a:xfrm>
            <a:off x="2445672" y="1196532"/>
            <a:ext cx="1296144" cy="715581"/>
          </a:xfrm>
          <a:prstGeom prst="rect">
            <a:avLst/>
          </a:prstGeom>
          <a:noFill/>
        </p:spPr>
        <p:txBody>
          <a:bodyPr wrap="square" rtlCol="0">
            <a:spAutoFit/>
          </a:bodyPr>
          <a:lstStyle/>
          <a:p>
            <a:r>
              <a:rPr lang="en-GB" sz="1350" b="1" dirty="0"/>
              <a:t>Knowledge</a:t>
            </a:r>
            <a:r>
              <a:rPr lang="en-GB" sz="1350" dirty="0"/>
              <a:t> – </a:t>
            </a:r>
          </a:p>
          <a:p>
            <a:r>
              <a:rPr lang="en-GB" sz="1350" dirty="0"/>
              <a:t>I know how to help.</a:t>
            </a:r>
          </a:p>
        </p:txBody>
      </p:sp>
      <p:sp>
        <p:nvSpPr>
          <p:cNvPr id="8" name="TextBox 7"/>
          <p:cNvSpPr txBox="1"/>
          <p:nvPr/>
        </p:nvSpPr>
        <p:spPr>
          <a:xfrm>
            <a:off x="2057479" y="4232052"/>
            <a:ext cx="1404156" cy="715581"/>
          </a:xfrm>
          <a:prstGeom prst="rect">
            <a:avLst/>
          </a:prstGeom>
          <a:noFill/>
        </p:spPr>
        <p:txBody>
          <a:bodyPr wrap="square" rtlCol="0">
            <a:spAutoFit/>
          </a:bodyPr>
          <a:lstStyle/>
          <a:p>
            <a:r>
              <a:rPr lang="en-GB" sz="1350" b="1" dirty="0"/>
              <a:t>Willingness </a:t>
            </a:r>
            <a:r>
              <a:rPr lang="en-GB" sz="1350" dirty="0"/>
              <a:t>– </a:t>
            </a:r>
          </a:p>
          <a:p>
            <a:r>
              <a:rPr lang="en-GB" sz="1350" dirty="0"/>
              <a:t>I will help in an emergency</a:t>
            </a:r>
          </a:p>
        </p:txBody>
      </p:sp>
      <p:sp>
        <p:nvSpPr>
          <p:cNvPr id="9" name="TextBox 8"/>
          <p:cNvSpPr txBox="1"/>
          <p:nvPr/>
        </p:nvSpPr>
        <p:spPr>
          <a:xfrm>
            <a:off x="6842829" y="1448242"/>
            <a:ext cx="1404156" cy="715581"/>
          </a:xfrm>
          <a:prstGeom prst="rect">
            <a:avLst/>
          </a:prstGeom>
          <a:noFill/>
        </p:spPr>
        <p:txBody>
          <a:bodyPr wrap="square" rtlCol="0">
            <a:spAutoFit/>
          </a:bodyPr>
          <a:lstStyle/>
          <a:p>
            <a:r>
              <a:rPr lang="en-GB" sz="1350" b="1" dirty="0"/>
              <a:t>Confidence </a:t>
            </a:r>
            <a:r>
              <a:rPr lang="en-GB" sz="1350" dirty="0"/>
              <a:t>– </a:t>
            </a:r>
          </a:p>
          <a:p>
            <a:r>
              <a:rPr lang="en-GB" sz="1350" dirty="0"/>
              <a:t>I can help in an emergency.</a:t>
            </a:r>
          </a:p>
        </p:txBody>
      </p:sp>
      <p:sp>
        <p:nvSpPr>
          <p:cNvPr id="11" name="TextBox 10"/>
          <p:cNvSpPr txBox="1"/>
          <p:nvPr/>
        </p:nvSpPr>
        <p:spPr>
          <a:xfrm>
            <a:off x="4453815" y="1043562"/>
            <a:ext cx="1677015" cy="923330"/>
          </a:xfrm>
          <a:prstGeom prst="rect">
            <a:avLst/>
          </a:prstGeom>
          <a:noFill/>
        </p:spPr>
        <p:txBody>
          <a:bodyPr wrap="square" rtlCol="0">
            <a:spAutoFit/>
          </a:bodyPr>
          <a:lstStyle/>
          <a:p>
            <a:r>
              <a:rPr lang="en-GB" sz="1350" b="1" dirty="0"/>
              <a:t>Empathy </a:t>
            </a:r>
            <a:r>
              <a:rPr lang="en-GB" sz="1350" dirty="0"/>
              <a:t>– I can understand how that ill or injured person feels.</a:t>
            </a:r>
          </a:p>
        </p:txBody>
      </p:sp>
      <p:sp>
        <p:nvSpPr>
          <p:cNvPr id="12" name="TextBox 11"/>
          <p:cNvSpPr txBox="1"/>
          <p:nvPr/>
        </p:nvSpPr>
        <p:spPr>
          <a:xfrm>
            <a:off x="737359" y="1173486"/>
            <a:ext cx="1296144" cy="1338828"/>
          </a:xfrm>
          <a:prstGeom prst="rect">
            <a:avLst/>
          </a:prstGeom>
          <a:noFill/>
        </p:spPr>
        <p:txBody>
          <a:bodyPr wrap="square" rtlCol="0">
            <a:spAutoFit/>
          </a:bodyPr>
          <a:lstStyle/>
          <a:p>
            <a:r>
              <a:rPr lang="en-GB" sz="1350" b="1" dirty="0"/>
              <a:t>Attitude</a:t>
            </a:r>
            <a:r>
              <a:rPr lang="en-GB" sz="1350" dirty="0"/>
              <a:t> – </a:t>
            </a:r>
          </a:p>
          <a:p>
            <a:r>
              <a:rPr lang="en-GB" sz="1350" dirty="0"/>
              <a:t>I think it’s a good thing to do, to help someone in an emergency.</a:t>
            </a:r>
          </a:p>
        </p:txBody>
      </p:sp>
      <p:sp>
        <p:nvSpPr>
          <p:cNvPr id="13" name="TextBox 12"/>
          <p:cNvSpPr txBox="1"/>
          <p:nvPr/>
        </p:nvSpPr>
        <p:spPr>
          <a:xfrm>
            <a:off x="4625175" y="2286651"/>
            <a:ext cx="1993711" cy="923330"/>
          </a:xfrm>
          <a:prstGeom prst="rect">
            <a:avLst/>
          </a:prstGeom>
          <a:noFill/>
        </p:spPr>
        <p:txBody>
          <a:bodyPr wrap="square" rtlCol="0">
            <a:spAutoFit/>
          </a:bodyPr>
          <a:lstStyle/>
          <a:p>
            <a:r>
              <a:rPr lang="en-GB" sz="1350" b="1" dirty="0"/>
              <a:t>Behavioural expectation</a:t>
            </a:r>
            <a:r>
              <a:rPr lang="en-GB" sz="1350" dirty="0"/>
              <a:t> – I expect I will help someone in an emergency</a:t>
            </a:r>
          </a:p>
        </p:txBody>
      </p:sp>
      <p:sp>
        <p:nvSpPr>
          <p:cNvPr id="14" name="TextBox 13"/>
          <p:cNvSpPr txBox="1"/>
          <p:nvPr/>
        </p:nvSpPr>
        <p:spPr>
          <a:xfrm>
            <a:off x="6262971" y="2912435"/>
            <a:ext cx="1999874" cy="1131079"/>
          </a:xfrm>
          <a:prstGeom prst="rect">
            <a:avLst/>
          </a:prstGeom>
          <a:noFill/>
        </p:spPr>
        <p:txBody>
          <a:bodyPr wrap="square" rtlCol="0">
            <a:spAutoFit/>
          </a:bodyPr>
          <a:lstStyle/>
          <a:p>
            <a:r>
              <a:rPr lang="en-GB" sz="1350" b="1" dirty="0"/>
              <a:t>Critical thinking </a:t>
            </a:r>
            <a:r>
              <a:rPr lang="en-GB" sz="1350" dirty="0"/>
              <a:t>– I can make decisions about what to do in an emergency and how to do it.</a:t>
            </a:r>
          </a:p>
        </p:txBody>
      </p:sp>
      <p:sp>
        <p:nvSpPr>
          <p:cNvPr id="15" name="TextBox 14"/>
          <p:cNvSpPr txBox="1"/>
          <p:nvPr/>
        </p:nvSpPr>
        <p:spPr>
          <a:xfrm>
            <a:off x="3073420" y="3169260"/>
            <a:ext cx="1380395" cy="923330"/>
          </a:xfrm>
          <a:prstGeom prst="rect">
            <a:avLst/>
          </a:prstGeom>
          <a:noFill/>
        </p:spPr>
        <p:txBody>
          <a:bodyPr wrap="square" rtlCol="0">
            <a:spAutoFit/>
          </a:bodyPr>
          <a:lstStyle/>
          <a:p>
            <a:r>
              <a:rPr lang="en-GB" sz="1350" b="1" dirty="0"/>
              <a:t>Resilience </a:t>
            </a:r>
            <a:r>
              <a:rPr lang="en-GB" sz="1350" dirty="0"/>
              <a:t>– </a:t>
            </a:r>
          </a:p>
          <a:p>
            <a:r>
              <a:rPr lang="en-GB" sz="1350" dirty="0"/>
              <a:t>I can adapt and cope in an emergency</a:t>
            </a:r>
          </a:p>
        </p:txBody>
      </p:sp>
      <p:sp>
        <p:nvSpPr>
          <p:cNvPr id="16" name="TextBox 15"/>
          <p:cNvSpPr txBox="1"/>
          <p:nvPr/>
        </p:nvSpPr>
        <p:spPr>
          <a:xfrm>
            <a:off x="4370163" y="3874261"/>
            <a:ext cx="1945363" cy="715581"/>
          </a:xfrm>
          <a:prstGeom prst="rect">
            <a:avLst/>
          </a:prstGeom>
          <a:noFill/>
        </p:spPr>
        <p:txBody>
          <a:bodyPr wrap="square" rtlCol="0">
            <a:spAutoFit/>
          </a:bodyPr>
          <a:lstStyle/>
          <a:p>
            <a:r>
              <a:rPr lang="en-GB" sz="1350" b="1" dirty="0"/>
              <a:t>Helping behaviours</a:t>
            </a:r>
            <a:r>
              <a:rPr lang="en-GB" sz="1350" dirty="0"/>
              <a:t> – I helped someone in an emergency.</a:t>
            </a:r>
          </a:p>
        </p:txBody>
      </p:sp>
      <p:sp>
        <p:nvSpPr>
          <p:cNvPr id="17" name="TextBox 16"/>
          <p:cNvSpPr txBox="1"/>
          <p:nvPr/>
        </p:nvSpPr>
        <p:spPr>
          <a:xfrm>
            <a:off x="1710352" y="2625787"/>
            <a:ext cx="1080120" cy="1131079"/>
          </a:xfrm>
          <a:prstGeom prst="rect">
            <a:avLst/>
          </a:prstGeom>
          <a:noFill/>
        </p:spPr>
        <p:txBody>
          <a:bodyPr wrap="square" rtlCol="0">
            <a:spAutoFit/>
          </a:bodyPr>
          <a:lstStyle/>
          <a:p>
            <a:r>
              <a:rPr lang="en-GB" sz="1350" b="1" dirty="0"/>
              <a:t>Motivation</a:t>
            </a:r>
            <a:r>
              <a:rPr lang="en-GB" sz="1350" dirty="0"/>
              <a:t> – I must help in an emergency because…</a:t>
            </a:r>
          </a:p>
        </p:txBody>
      </p:sp>
      <p:sp>
        <p:nvSpPr>
          <p:cNvPr id="18" name="TextBox 17"/>
          <p:cNvSpPr txBox="1"/>
          <p:nvPr/>
        </p:nvSpPr>
        <p:spPr>
          <a:xfrm>
            <a:off x="6354198" y="4578301"/>
            <a:ext cx="908710" cy="300082"/>
          </a:xfrm>
          <a:prstGeom prst="rect">
            <a:avLst/>
          </a:prstGeom>
          <a:noFill/>
        </p:spPr>
        <p:txBody>
          <a:bodyPr wrap="none" rtlCol="0">
            <a:spAutoFit/>
          </a:bodyPr>
          <a:lstStyle/>
          <a:p>
            <a:r>
              <a:rPr lang="en-GB" sz="1350" b="1" dirty="0"/>
              <a:t>Others???</a:t>
            </a:r>
          </a:p>
        </p:txBody>
      </p:sp>
    </p:spTree>
    <p:extLst>
      <p:ext uri="{BB962C8B-B14F-4D97-AF65-F5344CB8AC3E}">
        <p14:creationId xmlns:p14="http://schemas.microsoft.com/office/powerpoint/2010/main" val="40722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D4E92BB-43B6-4A29-BB2B-42FA936D38E0}"/>
              </a:ext>
            </a:extLst>
          </p:cNvPr>
          <p:cNvSpPr txBox="1"/>
          <p:nvPr/>
        </p:nvSpPr>
        <p:spPr>
          <a:xfrm>
            <a:off x="179512" y="195486"/>
            <a:ext cx="7776864" cy="923330"/>
          </a:xfrm>
          <a:prstGeom prst="rect">
            <a:avLst/>
          </a:prstGeom>
          <a:noFill/>
        </p:spPr>
        <p:txBody>
          <a:bodyPr wrap="square" rtlCol="0">
            <a:spAutoFit/>
          </a:bodyPr>
          <a:lstStyle/>
          <a:p>
            <a:r>
              <a:rPr lang="en-GB" sz="5400" b="1" dirty="0"/>
              <a:t>What question do we ask?</a:t>
            </a:r>
          </a:p>
        </p:txBody>
      </p:sp>
      <p:pic>
        <p:nvPicPr>
          <p:cNvPr id="2" name="Picture 1">
            <a:extLst>
              <a:ext uri="{FF2B5EF4-FFF2-40B4-BE49-F238E27FC236}">
                <a16:creationId xmlns:a16="http://schemas.microsoft.com/office/drawing/2014/main" xmlns="" id="{96689BF2-36C3-4952-8993-ACAAD258FFBE}"/>
              </a:ext>
            </a:extLst>
          </p:cNvPr>
          <p:cNvPicPr>
            <a:picLocks noChangeAspect="1"/>
          </p:cNvPicPr>
          <p:nvPr/>
        </p:nvPicPr>
        <p:blipFill>
          <a:blip r:embed="rId3"/>
          <a:stretch>
            <a:fillRect/>
          </a:stretch>
        </p:blipFill>
        <p:spPr>
          <a:xfrm>
            <a:off x="1547664" y="1357089"/>
            <a:ext cx="5343525" cy="3590925"/>
          </a:xfrm>
          <a:prstGeom prst="rect">
            <a:avLst/>
          </a:prstGeom>
        </p:spPr>
      </p:pic>
    </p:spTree>
    <p:extLst>
      <p:ext uri="{BB962C8B-B14F-4D97-AF65-F5344CB8AC3E}">
        <p14:creationId xmlns:p14="http://schemas.microsoft.com/office/powerpoint/2010/main" val="2107982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D5D0F-D47E-49E4-86AB-4C07205B779E}"/>
              </a:ext>
            </a:extLst>
          </p:cNvPr>
          <p:cNvSpPr>
            <a:spLocks noGrp="1"/>
          </p:cNvSpPr>
          <p:nvPr>
            <p:ph type="title"/>
          </p:nvPr>
        </p:nvSpPr>
        <p:spPr>
          <a:xfrm>
            <a:off x="467544" y="411510"/>
            <a:ext cx="8352928" cy="565175"/>
          </a:xfrm>
        </p:spPr>
        <p:txBody>
          <a:bodyPr/>
          <a:lstStyle/>
          <a:p>
            <a:r>
              <a:rPr lang="en-GB" dirty="0"/>
              <a:t>How confident are you to give first aid?</a:t>
            </a:r>
          </a:p>
        </p:txBody>
      </p:sp>
      <p:pic>
        <p:nvPicPr>
          <p:cNvPr id="4" name="Picture 3">
            <a:extLst>
              <a:ext uri="{FF2B5EF4-FFF2-40B4-BE49-F238E27FC236}">
                <a16:creationId xmlns:a16="http://schemas.microsoft.com/office/drawing/2014/main" xmlns="" id="{EAACBEEC-CEA6-4D60-BBE5-7B5A6CA75B3D}"/>
              </a:ext>
            </a:extLst>
          </p:cNvPr>
          <p:cNvPicPr>
            <a:picLocks noChangeAspect="1"/>
          </p:cNvPicPr>
          <p:nvPr/>
        </p:nvPicPr>
        <p:blipFill>
          <a:blip r:embed="rId3"/>
          <a:stretch>
            <a:fillRect/>
          </a:stretch>
        </p:blipFill>
        <p:spPr>
          <a:xfrm>
            <a:off x="179512" y="1203598"/>
            <a:ext cx="3181350" cy="3238500"/>
          </a:xfrm>
          <a:prstGeom prst="rect">
            <a:avLst/>
          </a:prstGeom>
        </p:spPr>
      </p:pic>
      <p:pic>
        <p:nvPicPr>
          <p:cNvPr id="5" name="Picture 4">
            <a:extLst>
              <a:ext uri="{FF2B5EF4-FFF2-40B4-BE49-F238E27FC236}">
                <a16:creationId xmlns:a16="http://schemas.microsoft.com/office/drawing/2014/main" xmlns="" id="{3C605CC0-FDD5-42F8-8B9D-C9C04C1B4BC2}"/>
              </a:ext>
            </a:extLst>
          </p:cNvPr>
          <p:cNvPicPr>
            <a:picLocks noChangeAspect="1"/>
          </p:cNvPicPr>
          <p:nvPr/>
        </p:nvPicPr>
        <p:blipFill>
          <a:blip r:embed="rId4"/>
          <a:stretch>
            <a:fillRect/>
          </a:stretch>
        </p:blipFill>
        <p:spPr>
          <a:xfrm>
            <a:off x="3252497" y="1194073"/>
            <a:ext cx="2743200" cy="3248025"/>
          </a:xfrm>
          <a:prstGeom prst="rect">
            <a:avLst/>
          </a:prstGeom>
        </p:spPr>
      </p:pic>
      <p:pic>
        <p:nvPicPr>
          <p:cNvPr id="6" name="Picture 5">
            <a:extLst>
              <a:ext uri="{FF2B5EF4-FFF2-40B4-BE49-F238E27FC236}">
                <a16:creationId xmlns:a16="http://schemas.microsoft.com/office/drawing/2014/main" xmlns="" id="{EA2AC461-7BA2-4608-9FD9-073334BB7604}"/>
              </a:ext>
            </a:extLst>
          </p:cNvPr>
          <p:cNvPicPr>
            <a:picLocks noChangeAspect="1"/>
          </p:cNvPicPr>
          <p:nvPr/>
        </p:nvPicPr>
        <p:blipFill>
          <a:blip r:embed="rId5"/>
          <a:stretch>
            <a:fillRect/>
          </a:stretch>
        </p:blipFill>
        <p:spPr>
          <a:xfrm>
            <a:off x="6012179" y="1491630"/>
            <a:ext cx="2857500" cy="2352675"/>
          </a:xfrm>
          <a:prstGeom prst="rect">
            <a:avLst/>
          </a:prstGeom>
        </p:spPr>
      </p:pic>
    </p:spTree>
    <p:extLst>
      <p:ext uri="{BB962C8B-B14F-4D97-AF65-F5344CB8AC3E}">
        <p14:creationId xmlns:p14="http://schemas.microsoft.com/office/powerpoint/2010/main" val="41481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F9E8C-8065-4FCD-82FA-BD8426B8471D}"/>
              </a:ext>
            </a:extLst>
          </p:cNvPr>
          <p:cNvSpPr>
            <a:spLocks noGrp="1"/>
          </p:cNvSpPr>
          <p:nvPr>
            <p:ph type="title"/>
          </p:nvPr>
        </p:nvSpPr>
        <p:spPr>
          <a:xfrm>
            <a:off x="467544" y="411510"/>
            <a:ext cx="7560840" cy="2160240"/>
          </a:xfrm>
        </p:spPr>
        <p:txBody>
          <a:bodyPr/>
          <a:lstStyle/>
          <a:p>
            <a:r>
              <a:rPr lang="en-GB" dirty="0"/>
              <a:t>You are on a quiet street near your home and see a cyclist fall off his bike.  His head is bleeding.  How confident are you to give first aid?</a:t>
            </a:r>
          </a:p>
        </p:txBody>
      </p:sp>
      <p:pic>
        <p:nvPicPr>
          <p:cNvPr id="4" name="Content Placeholder 3">
            <a:extLst>
              <a:ext uri="{FF2B5EF4-FFF2-40B4-BE49-F238E27FC236}">
                <a16:creationId xmlns:a16="http://schemas.microsoft.com/office/drawing/2014/main" xmlns="" id="{427509E7-C3D4-4886-AE77-91D503037CA3}"/>
              </a:ext>
            </a:extLst>
          </p:cNvPr>
          <p:cNvPicPr>
            <a:picLocks noGrp="1" noChangeAspect="1"/>
          </p:cNvPicPr>
          <p:nvPr>
            <p:ph sz="half" idx="2"/>
          </p:nvPr>
        </p:nvPicPr>
        <p:blipFill>
          <a:blip r:embed="rId3"/>
          <a:stretch>
            <a:fillRect/>
          </a:stretch>
        </p:blipFill>
        <p:spPr>
          <a:xfrm>
            <a:off x="2219398" y="2566020"/>
            <a:ext cx="4057132" cy="2454523"/>
          </a:xfrm>
          <a:prstGeom prst="rect">
            <a:avLst/>
          </a:prstGeom>
        </p:spPr>
      </p:pic>
    </p:spTree>
    <p:extLst>
      <p:ext uri="{BB962C8B-B14F-4D97-AF65-F5344CB8AC3E}">
        <p14:creationId xmlns:p14="http://schemas.microsoft.com/office/powerpoint/2010/main" val="120420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99486-E337-4CF4-BC97-19A26424A250}"/>
              </a:ext>
            </a:extLst>
          </p:cNvPr>
          <p:cNvSpPr>
            <a:spLocks noGrp="1"/>
          </p:cNvSpPr>
          <p:nvPr>
            <p:ph type="title"/>
          </p:nvPr>
        </p:nvSpPr>
        <p:spPr>
          <a:xfrm>
            <a:off x="255374" y="339502"/>
            <a:ext cx="8856984" cy="565175"/>
          </a:xfrm>
        </p:spPr>
        <p:txBody>
          <a:bodyPr/>
          <a:lstStyle/>
          <a:p>
            <a:r>
              <a:rPr lang="en-GB" dirty="0"/>
              <a:t>Collecting the data before and after learning</a:t>
            </a:r>
          </a:p>
        </p:txBody>
      </p:sp>
      <p:pic>
        <p:nvPicPr>
          <p:cNvPr id="4" name="Picture 3">
            <a:extLst>
              <a:ext uri="{FF2B5EF4-FFF2-40B4-BE49-F238E27FC236}">
                <a16:creationId xmlns:a16="http://schemas.microsoft.com/office/drawing/2014/main" xmlns="" id="{0213B390-CB2C-4031-ABB6-C2812CB8D055}"/>
              </a:ext>
            </a:extLst>
          </p:cNvPr>
          <p:cNvPicPr>
            <a:picLocks noChangeAspect="1"/>
          </p:cNvPicPr>
          <p:nvPr/>
        </p:nvPicPr>
        <p:blipFill>
          <a:blip r:embed="rId3"/>
          <a:stretch>
            <a:fillRect/>
          </a:stretch>
        </p:blipFill>
        <p:spPr>
          <a:xfrm>
            <a:off x="255374" y="1165490"/>
            <a:ext cx="2657475" cy="3667125"/>
          </a:xfrm>
          <a:prstGeom prst="rect">
            <a:avLst/>
          </a:prstGeom>
        </p:spPr>
      </p:pic>
      <p:pic>
        <p:nvPicPr>
          <p:cNvPr id="5" name="Picture 4">
            <a:extLst>
              <a:ext uri="{FF2B5EF4-FFF2-40B4-BE49-F238E27FC236}">
                <a16:creationId xmlns:a16="http://schemas.microsoft.com/office/drawing/2014/main" xmlns="" id="{819DA72D-878E-43AD-8960-A5724006782C}"/>
              </a:ext>
            </a:extLst>
          </p:cNvPr>
          <p:cNvPicPr>
            <a:picLocks noChangeAspect="1"/>
          </p:cNvPicPr>
          <p:nvPr/>
        </p:nvPicPr>
        <p:blipFill>
          <a:blip r:embed="rId4"/>
          <a:stretch>
            <a:fillRect/>
          </a:stretch>
        </p:blipFill>
        <p:spPr>
          <a:xfrm>
            <a:off x="2943225" y="1275606"/>
            <a:ext cx="2932543" cy="2915394"/>
          </a:xfrm>
          <a:prstGeom prst="rect">
            <a:avLst/>
          </a:prstGeom>
        </p:spPr>
      </p:pic>
      <p:pic>
        <p:nvPicPr>
          <p:cNvPr id="6" name="Picture 5">
            <a:extLst>
              <a:ext uri="{FF2B5EF4-FFF2-40B4-BE49-F238E27FC236}">
                <a16:creationId xmlns:a16="http://schemas.microsoft.com/office/drawing/2014/main" xmlns="" id="{6F720DEE-D7E2-49D4-807F-15500582A174}"/>
              </a:ext>
            </a:extLst>
          </p:cNvPr>
          <p:cNvPicPr>
            <a:picLocks noChangeAspect="1"/>
          </p:cNvPicPr>
          <p:nvPr/>
        </p:nvPicPr>
        <p:blipFill>
          <a:blip r:embed="rId5"/>
          <a:stretch>
            <a:fillRect/>
          </a:stretch>
        </p:blipFill>
        <p:spPr>
          <a:xfrm>
            <a:off x="5436096" y="952500"/>
            <a:ext cx="4346383" cy="5143500"/>
          </a:xfrm>
          <a:prstGeom prst="rect">
            <a:avLst/>
          </a:prstGeom>
        </p:spPr>
      </p:pic>
    </p:spTree>
    <p:extLst>
      <p:ext uri="{BB962C8B-B14F-4D97-AF65-F5344CB8AC3E}">
        <p14:creationId xmlns:p14="http://schemas.microsoft.com/office/powerpoint/2010/main" val="29676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05B9D-2FC5-47D7-9A5E-A6244FC927BD}"/>
              </a:ext>
            </a:extLst>
          </p:cNvPr>
          <p:cNvSpPr>
            <a:spLocks noGrp="1"/>
          </p:cNvSpPr>
          <p:nvPr>
            <p:ph type="title"/>
          </p:nvPr>
        </p:nvSpPr>
        <p:spPr>
          <a:xfrm>
            <a:off x="467544" y="411510"/>
            <a:ext cx="7560840" cy="565175"/>
          </a:xfrm>
        </p:spPr>
        <p:txBody>
          <a:bodyPr/>
          <a:lstStyle/>
          <a:p>
            <a:r>
              <a:rPr lang="en-GB" dirty="0"/>
              <a:t>How can we measure it?</a:t>
            </a:r>
          </a:p>
        </p:txBody>
      </p:sp>
      <p:pic>
        <p:nvPicPr>
          <p:cNvPr id="6" name="Picture 5" descr="Related image">
            <a:extLst>
              <a:ext uri="{FF2B5EF4-FFF2-40B4-BE49-F238E27FC236}">
                <a16:creationId xmlns:a16="http://schemas.microsoft.com/office/drawing/2014/main" xmlns="" id="{A5ED533A-5308-4978-BE6E-1904DB9F90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15" y="1428829"/>
            <a:ext cx="2876550" cy="1166495"/>
          </a:xfrm>
          <a:prstGeom prst="rect">
            <a:avLst/>
          </a:prstGeom>
          <a:noFill/>
          <a:ln>
            <a:noFill/>
          </a:ln>
        </p:spPr>
      </p:pic>
      <p:sp>
        <p:nvSpPr>
          <p:cNvPr id="7" name="TextBox 6">
            <a:extLst>
              <a:ext uri="{FF2B5EF4-FFF2-40B4-BE49-F238E27FC236}">
                <a16:creationId xmlns:a16="http://schemas.microsoft.com/office/drawing/2014/main" xmlns="" id="{73BCE7B0-62C0-455A-8FCB-A7AC56626470}"/>
              </a:ext>
            </a:extLst>
          </p:cNvPr>
          <p:cNvSpPr txBox="1"/>
          <p:nvPr/>
        </p:nvSpPr>
        <p:spPr>
          <a:xfrm>
            <a:off x="59558" y="1098985"/>
            <a:ext cx="4067944" cy="369332"/>
          </a:xfrm>
          <a:prstGeom prst="rect">
            <a:avLst/>
          </a:prstGeom>
          <a:noFill/>
        </p:spPr>
        <p:txBody>
          <a:bodyPr wrap="square" rtlCol="0">
            <a:spAutoFit/>
          </a:bodyPr>
          <a:lstStyle/>
          <a:p>
            <a:r>
              <a:rPr lang="en-GB" b="1" dirty="0"/>
              <a:t>5 point Likert scale with 5 fixed anchors</a:t>
            </a:r>
          </a:p>
        </p:txBody>
      </p:sp>
      <p:pic>
        <p:nvPicPr>
          <p:cNvPr id="8" name="Picture 7">
            <a:extLst>
              <a:ext uri="{FF2B5EF4-FFF2-40B4-BE49-F238E27FC236}">
                <a16:creationId xmlns:a16="http://schemas.microsoft.com/office/drawing/2014/main" xmlns="" id="{829D4FCF-C18D-429A-9FC7-27D0243B8B6B}"/>
              </a:ext>
            </a:extLst>
          </p:cNvPr>
          <p:cNvPicPr>
            <a:picLocks noChangeAspect="1"/>
          </p:cNvPicPr>
          <p:nvPr/>
        </p:nvPicPr>
        <p:blipFill>
          <a:blip r:embed="rId4"/>
          <a:stretch>
            <a:fillRect/>
          </a:stretch>
        </p:blipFill>
        <p:spPr>
          <a:xfrm>
            <a:off x="467544" y="1615716"/>
            <a:ext cx="4532681" cy="784989"/>
          </a:xfrm>
          <a:prstGeom prst="rect">
            <a:avLst/>
          </a:prstGeom>
        </p:spPr>
      </p:pic>
      <p:pic>
        <p:nvPicPr>
          <p:cNvPr id="9" name="Picture 8">
            <a:extLst>
              <a:ext uri="{FF2B5EF4-FFF2-40B4-BE49-F238E27FC236}">
                <a16:creationId xmlns:a16="http://schemas.microsoft.com/office/drawing/2014/main" xmlns="" id="{5645350C-78EC-4C79-9FE1-44E4373608AD}"/>
              </a:ext>
            </a:extLst>
          </p:cNvPr>
          <p:cNvPicPr>
            <a:picLocks noChangeAspect="1"/>
          </p:cNvPicPr>
          <p:nvPr/>
        </p:nvPicPr>
        <p:blipFill>
          <a:blip r:embed="rId5"/>
          <a:stretch>
            <a:fillRect/>
          </a:stretch>
        </p:blipFill>
        <p:spPr>
          <a:xfrm>
            <a:off x="3702433" y="2824371"/>
            <a:ext cx="5210175" cy="600075"/>
          </a:xfrm>
          <a:prstGeom prst="rect">
            <a:avLst/>
          </a:prstGeom>
        </p:spPr>
      </p:pic>
      <p:sp>
        <p:nvSpPr>
          <p:cNvPr id="10" name="TextBox 9">
            <a:extLst>
              <a:ext uri="{FF2B5EF4-FFF2-40B4-BE49-F238E27FC236}">
                <a16:creationId xmlns:a16="http://schemas.microsoft.com/office/drawing/2014/main" xmlns="" id="{951FA0EE-375D-47B5-85B6-A91547A9D807}"/>
              </a:ext>
            </a:extLst>
          </p:cNvPr>
          <p:cNvSpPr txBox="1"/>
          <p:nvPr/>
        </p:nvSpPr>
        <p:spPr>
          <a:xfrm>
            <a:off x="0" y="2670404"/>
            <a:ext cx="4035017" cy="369332"/>
          </a:xfrm>
          <a:prstGeom prst="rect">
            <a:avLst/>
          </a:prstGeom>
          <a:noFill/>
        </p:spPr>
        <p:txBody>
          <a:bodyPr wrap="square" rtlCol="0">
            <a:spAutoFit/>
          </a:bodyPr>
          <a:lstStyle/>
          <a:p>
            <a:r>
              <a:rPr lang="en-GB" b="1" dirty="0"/>
              <a:t>7 point Likert scale with 2 fixed anchors</a:t>
            </a:r>
          </a:p>
        </p:txBody>
      </p:sp>
      <p:pic>
        <p:nvPicPr>
          <p:cNvPr id="11" name="Picture 10">
            <a:extLst>
              <a:ext uri="{FF2B5EF4-FFF2-40B4-BE49-F238E27FC236}">
                <a16:creationId xmlns:a16="http://schemas.microsoft.com/office/drawing/2014/main" xmlns="" id="{794B39A7-AB92-4F3E-8649-10CFE31652BA}"/>
              </a:ext>
            </a:extLst>
          </p:cNvPr>
          <p:cNvPicPr>
            <a:picLocks noChangeAspect="1"/>
          </p:cNvPicPr>
          <p:nvPr/>
        </p:nvPicPr>
        <p:blipFill>
          <a:blip r:embed="rId6"/>
          <a:stretch>
            <a:fillRect/>
          </a:stretch>
        </p:blipFill>
        <p:spPr>
          <a:xfrm>
            <a:off x="3347864" y="3986554"/>
            <a:ext cx="5705475" cy="1009650"/>
          </a:xfrm>
          <a:prstGeom prst="rect">
            <a:avLst/>
          </a:prstGeom>
        </p:spPr>
      </p:pic>
      <p:sp>
        <p:nvSpPr>
          <p:cNvPr id="12" name="TextBox 11">
            <a:extLst>
              <a:ext uri="{FF2B5EF4-FFF2-40B4-BE49-F238E27FC236}">
                <a16:creationId xmlns:a16="http://schemas.microsoft.com/office/drawing/2014/main" xmlns="" id="{EBF2A25D-E7FB-4E1A-A4F8-D833E05757BB}"/>
              </a:ext>
            </a:extLst>
          </p:cNvPr>
          <p:cNvSpPr txBox="1"/>
          <p:nvPr/>
        </p:nvSpPr>
        <p:spPr>
          <a:xfrm>
            <a:off x="59558" y="3553314"/>
            <a:ext cx="4481339" cy="369332"/>
          </a:xfrm>
          <a:prstGeom prst="rect">
            <a:avLst/>
          </a:prstGeom>
          <a:noFill/>
        </p:spPr>
        <p:txBody>
          <a:bodyPr wrap="square" rtlCol="0">
            <a:spAutoFit/>
          </a:bodyPr>
          <a:lstStyle/>
          <a:p>
            <a:r>
              <a:rPr lang="en-GB" b="1" dirty="0"/>
              <a:t>11 point Likert scale with 3 semantic anchors</a:t>
            </a:r>
          </a:p>
        </p:txBody>
      </p:sp>
    </p:spTree>
    <p:extLst>
      <p:ext uri="{BB962C8B-B14F-4D97-AF65-F5344CB8AC3E}">
        <p14:creationId xmlns:p14="http://schemas.microsoft.com/office/powerpoint/2010/main" val="1713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B4721-3ADD-4388-AC0A-4E2975FDB478}"/>
              </a:ext>
            </a:extLst>
          </p:cNvPr>
          <p:cNvSpPr>
            <a:spLocks noGrp="1"/>
          </p:cNvSpPr>
          <p:nvPr>
            <p:ph type="title"/>
          </p:nvPr>
        </p:nvSpPr>
        <p:spPr>
          <a:xfrm>
            <a:off x="467544" y="411510"/>
            <a:ext cx="7571184" cy="565175"/>
          </a:xfrm>
        </p:spPr>
        <p:txBody>
          <a:bodyPr/>
          <a:lstStyle/>
          <a:p>
            <a:r>
              <a:rPr lang="en-GB" dirty="0"/>
              <a:t>What are the strengths and weaknesses of different measurement tools?</a:t>
            </a:r>
          </a:p>
        </p:txBody>
      </p:sp>
      <p:sp>
        <p:nvSpPr>
          <p:cNvPr id="3" name="Content Placeholder 2">
            <a:extLst>
              <a:ext uri="{FF2B5EF4-FFF2-40B4-BE49-F238E27FC236}">
                <a16:creationId xmlns:a16="http://schemas.microsoft.com/office/drawing/2014/main" xmlns="" id="{1C73C6D4-E53C-445F-AA12-44A2E08F24FD}"/>
              </a:ext>
            </a:extLst>
          </p:cNvPr>
          <p:cNvSpPr>
            <a:spLocks noGrp="1"/>
          </p:cNvSpPr>
          <p:nvPr>
            <p:ph sz="half" idx="2"/>
          </p:nvPr>
        </p:nvSpPr>
        <p:spPr>
          <a:xfrm>
            <a:off x="467544" y="2211710"/>
            <a:ext cx="7571184" cy="3318619"/>
          </a:xfrm>
        </p:spPr>
        <p:txBody>
          <a:bodyPr/>
          <a:lstStyle/>
          <a:p>
            <a:r>
              <a:rPr lang="en-GB" dirty="0"/>
              <a:t>Who could you use each tool with?</a:t>
            </a:r>
          </a:p>
          <a:p>
            <a:r>
              <a:rPr lang="en-GB" dirty="0"/>
              <a:t>Who could you not use it with?</a:t>
            </a:r>
          </a:p>
          <a:p>
            <a:r>
              <a:rPr lang="en-GB" dirty="0"/>
              <a:t>What can it tell you?</a:t>
            </a:r>
          </a:p>
          <a:p>
            <a:r>
              <a:rPr lang="en-GB" dirty="0"/>
              <a:t>What can’t it tell you?</a:t>
            </a:r>
          </a:p>
          <a:p>
            <a:r>
              <a:rPr lang="en-GB" dirty="0"/>
              <a:t>How easy is it to use?</a:t>
            </a:r>
          </a:p>
        </p:txBody>
      </p:sp>
    </p:spTree>
    <p:extLst>
      <p:ext uri="{BB962C8B-B14F-4D97-AF65-F5344CB8AC3E}">
        <p14:creationId xmlns:p14="http://schemas.microsoft.com/office/powerpoint/2010/main" val="88991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CE14D7C-77E0-49EC-A642-03A831557E87}"/>
              </a:ext>
            </a:extLst>
          </p:cNvPr>
          <p:cNvSpPr txBox="1"/>
          <p:nvPr/>
        </p:nvSpPr>
        <p:spPr>
          <a:xfrm>
            <a:off x="856664" y="627534"/>
            <a:ext cx="6984776" cy="646331"/>
          </a:xfrm>
          <a:prstGeom prst="rect">
            <a:avLst/>
          </a:prstGeom>
          <a:noFill/>
        </p:spPr>
        <p:txBody>
          <a:bodyPr wrap="square" rtlCol="0">
            <a:spAutoFit/>
          </a:bodyPr>
          <a:lstStyle/>
          <a:p>
            <a:r>
              <a:rPr lang="en-GB" sz="3600" b="1" dirty="0"/>
              <a:t>Case study: Lithuania Red Cross</a:t>
            </a:r>
          </a:p>
        </p:txBody>
      </p:sp>
      <p:pic>
        <p:nvPicPr>
          <p:cNvPr id="3" name="Picture 2">
            <a:extLst>
              <a:ext uri="{FF2B5EF4-FFF2-40B4-BE49-F238E27FC236}">
                <a16:creationId xmlns:a16="http://schemas.microsoft.com/office/drawing/2014/main" xmlns="" id="{53E98EE4-300A-43FE-B897-862B681AB1D5}"/>
              </a:ext>
            </a:extLst>
          </p:cNvPr>
          <p:cNvPicPr>
            <a:picLocks noChangeAspect="1"/>
          </p:cNvPicPr>
          <p:nvPr/>
        </p:nvPicPr>
        <p:blipFill rotWithShape="1">
          <a:blip r:embed="rId3"/>
          <a:srcRect b="29787"/>
          <a:stretch/>
        </p:blipFill>
        <p:spPr>
          <a:xfrm>
            <a:off x="1029760" y="1419622"/>
            <a:ext cx="6638584" cy="2376264"/>
          </a:xfrm>
          <a:prstGeom prst="rect">
            <a:avLst/>
          </a:prstGeom>
        </p:spPr>
      </p:pic>
    </p:spTree>
    <p:extLst>
      <p:ext uri="{BB962C8B-B14F-4D97-AF65-F5344CB8AC3E}">
        <p14:creationId xmlns:p14="http://schemas.microsoft.com/office/powerpoint/2010/main" val="22319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62A88E-8F1A-49FB-8F7A-EBF07EFFE1B2}"/>
              </a:ext>
            </a:extLst>
          </p:cNvPr>
          <p:cNvSpPr txBox="1"/>
          <p:nvPr/>
        </p:nvSpPr>
        <p:spPr>
          <a:xfrm>
            <a:off x="341276" y="238637"/>
            <a:ext cx="5112568" cy="646331"/>
          </a:xfrm>
          <a:prstGeom prst="rect">
            <a:avLst/>
          </a:prstGeom>
          <a:noFill/>
        </p:spPr>
        <p:txBody>
          <a:bodyPr wrap="square" rtlCol="0">
            <a:spAutoFit/>
          </a:bodyPr>
          <a:lstStyle/>
          <a:p>
            <a:r>
              <a:rPr lang="en-GB" sz="3600" b="1" dirty="0"/>
              <a:t>Calculations: the basics</a:t>
            </a:r>
          </a:p>
        </p:txBody>
      </p:sp>
      <p:sp>
        <p:nvSpPr>
          <p:cNvPr id="3" name="Rectangle 2">
            <a:extLst>
              <a:ext uri="{FF2B5EF4-FFF2-40B4-BE49-F238E27FC236}">
                <a16:creationId xmlns:a16="http://schemas.microsoft.com/office/drawing/2014/main" xmlns="" id="{3C62BB5D-3A02-46CF-A6E3-D997D051AB46}"/>
              </a:ext>
            </a:extLst>
          </p:cNvPr>
          <p:cNvSpPr/>
          <p:nvPr/>
        </p:nvSpPr>
        <p:spPr>
          <a:xfrm>
            <a:off x="3942184" y="1212890"/>
            <a:ext cx="4572000" cy="1959960"/>
          </a:xfrm>
          <a:prstGeom prst="rect">
            <a:avLst/>
          </a:prstGeom>
        </p:spPr>
        <p:txBody>
          <a:bodyPr>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Arial" panose="020B0604020202020204" pitchFamily="34" charset="0"/>
              </a:rPr>
              <a:t>For ordinal data you can calculate: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The mode – the most common response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The median – the middle response when all responses are arranged in order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The range/interquartile range – to show variance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6150C0B7-B6BD-415B-B599-E2C7423F8EE9}"/>
              </a:ext>
            </a:extLst>
          </p:cNvPr>
          <p:cNvPicPr>
            <a:picLocks noChangeAspect="1"/>
          </p:cNvPicPr>
          <p:nvPr/>
        </p:nvPicPr>
        <p:blipFill>
          <a:blip r:embed="rId3"/>
          <a:stretch>
            <a:fillRect/>
          </a:stretch>
        </p:blipFill>
        <p:spPr>
          <a:xfrm>
            <a:off x="629816" y="1599564"/>
            <a:ext cx="2877561" cy="1170533"/>
          </a:xfrm>
          <a:prstGeom prst="rect">
            <a:avLst/>
          </a:prstGeom>
        </p:spPr>
      </p:pic>
      <p:pic>
        <p:nvPicPr>
          <p:cNvPr id="5" name="Picture 4">
            <a:extLst>
              <a:ext uri="{FF2B5EF4-FFF2-40B4-BE49-F238E27FC236}">
                <a16:creationId xmlns:a16="http://schemas.microsoft.com/office/drawing/2014/main" xmlns="" id="{CCCE7159-5A0B-421F-B6D9-19F2B0E29B9D}"/>
              </a:ext>
            </a:extLst>
          </p:cNvPr>
          <p:cNvPicPr>
            <a:picLocks noChangeAspect="1"/>
          </p:cNvPicPr>
          <p:nvPr/>
        </p:nvPicPr>
        <p:blipFill>
          <a:blip r:embed="rId4"/>
          <a:stretch>
            <a:fillRect/>
          </a:stretch>
        </p:blipFill>
        <p:spPr>
          <a:xfrm>
            <a:off x="3375008" y="3955711"/>
            <a:ext cx="5706351" cy="1012024"/>
          </a:xfrm>
          <a:prstGeom prst="rect">
            <a:avLst/>
          </a:prstGeom>
        </p:spPr>
      </p:pic>
      <p:sp>
        <p:nvSpPr>
          <p:cNvPr id="6" name="TextBox 5">
            <a:extLst>
              <a:ext uri="{FF2B5EF4-FFF2-40B4-BE49-F238E27FC236}">
                <a16:creationId xmlns:a16="http://schemas.microsoft.com/office/drawing/2014/main" xmlns="" id="{03EC44FD-69B6-49F8-A3B3-0EFE6F2A9ECC}"/>
              </a:ext>
            </a:extLst>
          </p:cNvPr>
          <p:cNvSpPr txBox="1"/>
          <p:nvPr/>
        </p:nvSpPr>
        <p:spPr>
          <a:xfrm>
            <a:off x="395536" y="3078548"/>
            <a:ext cx="2502024" cy="1754326"/>
          </a:xfrm>
          <a:prstGeom prst="rect">
            <a:avLst/>
          </a:prstGeom>
          <a:noFill/>
        </p:spPr>
        <p:txBody>
          <a:bodyPr wrap="square" rtlCol="0">
            <a:spAutoFit/>
          </a:bodyPr>
          <a:lstStyle/>
          <a:p>
            <a:r>
              <a:rPr lang="en-GB" dirty="0"/>
              <a:t>For discrete data using a numbered scale you can find the mean (average) both for individual change and for group change</a:t>
            </a:r>
          </a:p>
        </p:txBody>
      </p:sp>
      <p:cxnSp>
        <p:nvCxnSpPr>
          <p:cNvPr id="8" name="Straight Connector 7">
            <a:extLst>
              <a:ext uri="{FF2B5EF4-FFF2-40B4-BE49-F238E27FC236}">
                <a16:creationId xmlns:a16="http://schemas.microsoft.com/office/drawing/2014/main" xmlns="" id="{CF813701-24E5-4F77-A37B-98D17075FE17}"/>
              </a:ext>
            </a:extLst>
          </p:cNvPr>
          <p:cNvCxnSpPr/>
          <p:nvPr/>
        </p:nvCxnSpPr>
        <p:spPr>
          <a:xfrm>
            <a:off x="3635896" y="1122173"/>
            <a:ext cx="0" cy="2430785"/>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29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 effectiveness is expressed as a % (Average Potential)</a:t>
            </a:r>
          </a:p>
        </p:txBody>
      </p:sp>
      <p:sp>
        <p:nvSpPr>
          <p:cNvPr id="3" name="Content Placeholder 2"/>
          <p:cNvSpPr>
            <a:spLocks noGrp="1"/>
          </p:cNvSpPr>
          <p:nvPr>
            <p:ph idx="1"/>
          </p:nvPr>
        </p:nvSpPr>
        <p:spPr/>
        <p:txBody>
          <a:bodyPr/>
          <a:lstStyle/>
          <a:p>
            <a:pPr marL="0" indent="0">
              <a:buNone/>
            </a:pPr>
            <a:r>
              <a:rPr lang="en-GB" dirty="0"/>
              <a:t>E.g. Assuming the learner started at </a:t>
            </a:r>
            <a:r>
              <a:rPr lang="en-GB" b="1" dirty="0"/>
              <a:t>2 </a:t>
            </a:r>
            <a:r>
              <a:rPr lang="en-GB" dirty="0"/>
              <a:t>and ended at </a:t>
            </a:r>
            <a:r>
              <a:rPr lang="en-GB" b="1" dirty="0"/>
              <a:t>8</a:t>
            </a:r>
            <a:r>
              <a:rPr lang="en-GB" dirty="0"/>
              <a:t>…we were 75% effective at helping them fulfil their potential for improving. (Potential at baseline was 80% of our scale. Their change was 60% of the scale. 60/80 = 75%)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923" y="3327834"/>
            <a:ext cx="4948273" cy="153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50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3BF82A-3AD4-4CB1-BA13-53D1ECE6541B}"/>
              </a:ext>
            </a:extLst>
          </p:cNvPr>
          <p:cNvSpPr txBox="1"/>
          <p:nvPr/>
        </p:nvSpPr>
        <p:spPr>
          <a:xfrm>
            <a:off x="0" y="0"/>
            <a:ext cx="9119050" cy="5212244"/>
          </a:xfrm>
          <a:prstGeom prst="rect">
            <a:avLst/>
          </a:prstGeom>
          <a:solidFill>
            <a:srgbClr val="00B0F0"/>
          </a:solidFill>
        </p:spPr>
        <p:txBody>
          <a:bodyPr wrap="square" rtlCol="0">
            <a:spAutoFit/>
          </a:bodyPr>
          <a:lstStyle/>
          <a:p>
            <a:r>
              <a:rPr lang="en-GB" sz="3200" b="1" dirty="0"/>
              <a:t>On your BLUE post-it</a:t>
            </a:r>
          </a:p>
          <a:p>
            <a:endParaRPr lang="en-GB" sz="3200" dirty="0"/>
          </a:p>
          <a:p>
            <a:r>
              <a:rPr lang="en-GB" sz="3200" dirty="0"/>
              <a:t>How confident are you that you could measure the effectiveness of a first aid course?</a:t>
            </a:r>
          </a:p>
          <a:p>
            <a:endParaRPr lang="en-GB" sz="3200" dirty="0"/>
          </a:p>
          <a:p>
            <a:r>
              <a:rPr lang="en-GB" sz="3200" dirty="0"/>
              <a:t>VERY	    </a:t>
            </a:r>
          </a:p>
          <a:p>
            <a:r>
              <a:rPr lang="en-GB" sz="3200" dirty="0"/>
              <a:t>	QUITE  </a:t>
            </a:r>
          </a:p>
          <a:p>
            <a:r>
              <a:rPr lang="en-GB" sz="3200" dirty="0"/>
              <a:t>			NOT SURE	</a:t>
            </a:r>
          </a:p>
          <a:p>
            <a:r>
              <a:rPr lang="en-GB" sz="3200" dirty="0"/>
              <a:t>					NOT VERY	</a:t>
            </a:r>
          </a:p>
          <a:p>
            <a:r>
              <a:rPr lang="en-GB" sz="3200" dirty="0"/>
              <a:t>							NOT AT ALL</a:t>
            </a:r>
          </a:p>
        </p:txBody>
      </p:sp>
    </p:spTree>
    <p:extLst>
      <p:ext uri="{BB962C8B-B14F-4D97-AF65-F5344CB8AC3E}">
        <p14:creationId xmlns:p14="http://schemas.microsoft.com/office/powerpoint/2010/main" val="8265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FE6DB-98C1-4050-9CB7-DEA0B4CF6AC5}"/>
              </a:ext>
            </a:extLst>
          </p:cNvPr>
          <p:cNvSpPr>
            <a:spLocks noGrp="1"/>
          </p:cNvSpPr>
          <p:nvPr>
            <p:ph type="title"/>
          </p:nvPr>
        </p:nvSpPr>
        <p:spPr>
          <a:xfrm>
            <a:off x="467544" y="411510"/>
            <a:ext cx="7704856" cy="565175"/>
          </a:xfrm>
        </p:spPr>
        <p:txBody>
          <a:bodyPr/>
          <a:lstStyle/>
          <a:p>
            <a:r>
              <a:rPr lang="en-GB" dirty="0"/>
              <a:t>Using the outcomes data to shape decisions </a:t>
            </a:r>
          </a:p>
        </p:txBody>
      </p:sp>
      <p:pic>
        <p:nvPicPr>
          <p:cNvPr id="9" name="Content Placeholder 8">
            <a:extLst>
              <a:ext uri="{FF2B5EF4-FFF2-40B4-BE49-F238E27FC236}">
                <a16:creationId xmlns:a16="http://schemas.microsoft.com/office/drawing/2014/main" xmlns="" id="{3A0F2C30-D3FB-4A2E-9C9A-5190113D18CF}"/>
              </a:ext>
            </a:extLst>
          </p:cNvPr>
          <p:cNvPicPr>
            <a:picLocks noGrp="1" noChangeAspect="1"/>
          </p:cNvPicPr>
          <p:nvPr>
            <p:ph sz="half" idx="2"/>
          </p:nvPr>
        </p:nvPicPr>
        <p:blipFill>
          <a:blip r:embed="rId3"/>
          <a:stretch>
            <a:fillRect/>
          </a:stretch>
        </p:blipFill>
        <p:spPr>
          <a:xfrm>
            <a:off x="323528" y="1491630"/>
            <a:ext cx="2804966" cy="3317875"/>
          </a:xfrm>
          <a:prstGeom prst="rect">
            <a:avLst/>
          </a:prstGeom>
        </p:spPr>
      </p:pic>
      <p:pic>
        <p:nvPicPr>
          <p:cNvPr id="10" name="Picture 9">
            <a:extLst>
              <a:ext uri="{FF2B5EF4-FFF2-40B4-BE49-F238E27FC236}">
                <a16:creationId xmlns:a16="http://schemas.microsoft.com/office/drawing/2014/main" xmlns="" id="{34F70A80-7039-4786-800E-4B3B4C30F74D}"/>
              </a:ext>
            </a:extLst>
          </p:cNvPr>
          <p:cNvPicPr>
            <a:picLocks noChangeAspect="1"/>
          </p:cNvPicPr>
          <p:nvPr/>
        </p:nvPicPr>
        <p:blipFill>
          <a:blip r:embed="rId4"/>
          <a:stretch>
            <a:fillRect/>
          </a:stretch>
        </p:blipFill>
        <p:spPr>
          <a:xfrm>
            <a:off x="5076056" y="1779662"/>
            <a:ext cx="3200400" cy="2419350"/>
          </a:xfrm>
          <a:prstGeom prst="rect">
            <a:avLst/>
          </a:prstGeom>
        </p:spPr>
      </p:pic>
    </p:spTree>
    <p:extLst>
      <p:ext uri="{BB962C8B-B14F-4D97-AF65-F5344CB8AC3E}">
        <p14:creationId xmlns:p14="http://schemas.microsoft.com/office/powerpoint/2010/main" val="57421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6799F85-6D59-416C-A0E0-3237FC437BD9}"/>
              </a:ext>
            </a:extLst>
          </p:cNvPr>
          <p:cNvSpPr/>
          <p:nvPr/>
        </p:nvSpPr>
        <p:spPr>
          <a:xfrm>
            <a:off x="314581" y="210283"/>
            <a:ext cx="8746051" cy="707886"/>
          </a:xfrm>
          <a:prstGeom prst="rect">
            <a:avLst/>
          </a:prstGeom>
        </p:spPr>
        <p:txBody>
          <a:bodyPr wrap="square">
            <a:spAutoFit/>
          </a:bodyPr>
          <a:lstStyle/>
          <a:p>
            <a:pPr>
              <a:buClr>
                <a:srgbClr val="EE2A24"/>
              </a:buClr>
            </a:pPr>
            <a:r>
              <a:rPr lang="en-GB" sz="2000" b="1" dirty="0">
                <a:latin typeface="Arial" panose="020B0604020202020204" pitchFamily="34" charset="0"/>
                <a:cs typeface="Arial" panose="020B0604020202020204" pitchFamily="34" charset="0"/>
              </a:rPr>
              <a:t>You are walking through a busy shopping centre when you see someone you don’t know collapse. </a:t>
            </a:r>
            <a:r>
              <a:rPr lang="en-GB" sz="2000" b="1" dirty="0">
                <a:solidFill>
                  <a:srgbClr val="1D1B1D"/>
                </a:solidFill>
                <a:latin typeface="Arial" panose="020B0604020202020204" pitchFamily="34" charset="0"/>
                <a:cs typeface="Arial" panose="020B0604020202020204" pitchFamily="34" charset="0"/>
              </a:rPr>
              <a:t>How likely are you to give first aid?</a:t>
            </a:r>
          </a:p>
        </p:txBody>
      </p:sp>
      <p:pic>
        <p:nvPicPr>
          <p:cNvPr id="4" name="Picture 3">
            <a:extLst>
              <a:ext uri="{FF2B5EF4-FFF2-40B4-BE49-F238E27FC236}">
                <a16:creationId xmlns:a16="http://schemas.microsoft.com/office/drawing/2014/main" xmlns="" id="{B3271B40-1930-49BD-9D30-EC73BF08BA99}"/>
              </a:ext>
            </a:extLst>
          </p:cNvPr>
          <p:cNvPicPr>
            <a:picLocks noChangeAspect="1"/>
          </p:cNvPicPr>
          <p:nvPr/>
        </p:nvPicPr>
        <p:blipFill>
          <a:blip r:embed="rId3"/>
          <a:stretch>
            <a:fillRect/>
          </a:stretch>
        </p:blipFill>
        <p:spPr>
          <a:xfrm>
            <a:off x="7632890" y="1223930"/>
            <a:ext cx="1403605" cy="1228154"/>
          </a:xfrm>
          <a:prstGeom prst="rect">
            <a:avLst/>
          </a:prstGeom>
        </p:spPr>
      </p:pic>
      <p:pic>
        <p:nvPicPr>
          <p:cNvPr id="5" name="Picture 4">
            <a:extLst>
              <a:ext uri="{FF2B5EF4-FFF2-40B4-BE49-F238E27FC236}">
                <a16:creationId xmlns:a16="http://schemas.microsoft.com/office/drawing/2014/main" xmlns="" id="{BC213142-9BEE-4B04-B203-5C66CCFC2E4B}"/>
              </a:ext>
            </a:extLst>
          </p:cNvPr>
          <p:cNvPicPr>
            <a:picLocks noChangeAspect="1"/>
          </p:cNvPicPr>
          <p:nvPr/>
        </p:nvPicPr>
        <p:blipFill>
          <a:blip r:embed="rId4"/>
          <a:stretch>
            <a:fillRect/>
          </a:stretch>
        </p:blipFill>
        <p:spPr>
          <a:xfrm>
            <a:off x="7755953" y="2859782"/>
            <a:ext cx="1280542" cy="1388757"/>
          </a:xfrm>
          <a:prstGeom prst="rect">
            <a:avLst/>
          </a:prstGeom>
        </p:spPr>
      </p:pic>
      <p:pic>
        <p:nvPicPr>
          <p:cNvPr id="10" name="Picture 2">
            <a:extLst>
              <a:ext uri="{FF2B5EF4-FFF2-40B4-BE49-F238E27FC236}">
                <a16:creationId xmlns:a16="http://schemas.microsoft.com/office/drawing/2014/main" xmlns="" id="{FACC6D3C-0F13-4286-B52E-4A4FDDB11F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498" r="7211"/>
          <a:stretch/>
        </p:blipFill>
        <p:spPr bwMode="auto">
          <a:xfrm>
            <a:off x="-63866" y="1216534"/>
            <a:ext cx="7648449" cy="412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xmlns="" id="{816EC999-30B0-4097-87E6-C72DDD85B353}"/>
              </a:ext>
            </a:extLst>
          </p:cNvPr>
          <p:cNvPicPr>
            <a:picLocks noChangeAspect="1"/>
          </p:cNvPicPr>
          <p:nvPr/>
        </p:nvPicPr>
        <p:blipFill>
          <a:blip r:embed="rId6"/>
          <a:stretch>
            <a:fillRect/>
          </a:stretch>
        </p:blipFill>
        <p:spPr>
          <a:xfrm>
            <a:off x="1187624" y="1221047"/>
            <a:ext cx="2572735" cy="499915"/>
          </a:xfrm>
          <a:prstGeom prst="rect">
            <a:avLst/>
          </a:prstGeom>
        </p:spPr>
      </p:pic>
      <p:pic>
        <p:nvPicPr>
          <p:cNvPr id="12" name="Picture 11">
            <a:extLst>
              <a:ext uri="{FF2B5EF4-FFF2-40B4-BE49-F238E27FC236}">
                <a16:creationId xmlns:a16="http://schemas.microsoft.com/office/drawing/2014/main" xmlns="" id="{0355063B-BF17-47AF-8975-FE8D6F37F8CB}"/>
              </a:ext>
            </a:extLst>
          </p:cNvPr>
          <p:cNvPicPr>
            <a:picLocks noChangeAspect="1"/>
          </p:cNvPicPr>
          <p:nvPr/>
        </p:nvPicPr>
        <p:blipFill>
          <a:blip r:embed="rId7"/>
          <a:stretch>
            <a:fillRect/>
          </a:stretch>
        </p:blipFill>
        <p:spPr>
          <a:xfrm>
            <a:off x="4355976" y="1221047"/>
            <a:ext cx="2566638" cy="499915"/>
          </a:xfrm>
          <a:prstGeom prst="rect">
            <a:avLst/>
          </a:prstGeom>
        </p:spPr>
      </p:pic>
    </p:spTree>
    <p:extLst>
      <p:ext uri="{BB962C8B-B14F-4D97-AF65-F5344CB8AC3E}">
        <p14:creationId xmlns:p14="http://schemas.microsoft.com/office/powerpoint/2010/main" val="252259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928692-B7AC-1E47-A848-F7FA9C752091}"/>
              </a:ext>
            </a:extLst>
          </p:cNvPr>
          <p:cNvSpPr/>
          <p:nvPr/>
        </p:nvSpPr>
        <p:spPr>
          <a:xfrm rot="5340000">
            <a:off x="2095200" y="176284"/>
            <a:ext cx="62264" cy="940367"/>
          </a:xfrm>
          <a:prstGeom prst="rect">
            <a:avLst/>
          </a:prstGeom>
          <a:solidFill>
            <a:srgbClr val="E51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hape 258"/>
          <p:cNvSpPr/>
          <p:nvPr/>
        </p:nvSpPr>
        <p:spPr>
          <a:xfrm>
            <a:off x="1583995" y="277034"/>
            <a:ext cx="5904329" cy="446276"/>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algn="l">
              <a:defRPr sz="11000" b="1">
                <a:solidFill>
                  <a:srgbClr val="E93F34"/>
                </a:solidFill>
                <a:latin typeface="Helvetica"/>
                <a:ea typeface="Helvetica"/>
                <a:cs typeface="Helvetica"/>
                <a:sym typeface="Helvetica"/>
              </a:defRPr>
            </a:lvl1pPr>
          </a:lstStyle>
          <a:p>
            <a:r>
              <a:rPr lang="en-GB" sz="2400" dirty="0">
                <a:solidFill>
                  <a:schemeClr val="tx1"/>
                </a:solidFill>
                <a:latin typeface="Arial" panose="020B0604020202020204" pitchFamily="34" charset="0"/>
                <a:cs typeface="Arial" panose="020B0604020202020204" pitchFamily="34" charset="0"/>
              </a:rPr>
              <a:t>BRC Crisis Education Outcome Data </a:t>
            </a:r>
          </a:p>
        </p:txBody>
      </p:sp>
      <p:sp>
        <p:nvSpPr>
          <p:cNvPr id="64" name="Rectangle 60"/>
          <p:cNvSpPr>
            <a:spLocks noChangeArrowheads="1"/>
          </p:cNvSpPr>
          <p:nvPr/>
        </p:nvSpPr>
        <p:spPr bwMode="auto">
          <a:xfrm>
            <a:off x="1143001" y="329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dirty="0"/>
          </a:p>
        </p:txBody>
      </p:sp>
      <p:sp>
        <p:nvSpPr>
          <p:cNvPr id="65" name="Rectangle 85"/>
          <p:cNvSpPr>
            <a:spLocks noChangeArrowheads="1"/>
          </p:cNvSpPr>
          <p:nvPr/>
        </p:nvSpPr>
        <p:spPr bwMode="auto">
          <a:xfrm>
            <a:off x="1709682" y="375851"/>
            <a:ext cx="62913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dirty="0">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xmlns="" id="{AD123D27-A84F-4F51-9543-725E96A97BE9}"/>
              </a:ext>
            </a:extLst>
          </p:cNvPr>
          <p:cNvGraphicFramePr>
            <a:graphicFrameLocks/>
          </p:cNvGraphicFramePr>
          <p:nvPr>
            <p:extLst>
              <p:ext uri="{D42A27DB-BD31-4B8C-83A1-F6EECF244321}">
                <p14:modId xmlns:p14="http://schemas.microsoft.com/office/powerpoint/2010/main" val="2121544321"/>
              </p:ext>
            </p:extLst>
          </p:nvPr>
        </p:nvGraphicFramePr>
        <p:xfrm>
          <a:off x="1655676" y="897564"/>
          <a:ext cx="5600465" cy="29703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F397D852-B576-4ABD-A11C-AE5A78B0BF85}"/>
              </a:ext>
            </a:extLst>
          </p:cNvPr>
          <p:cNvSpPr txBox="1"/>
          <p:nvPr/>
        </p:nvSpPr>
        <p:spPr>
          <a:xfrm>
            <a:off x="2126332" y="4042148"/>
            <a:ext cx="732875" cy="5078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900" dirty="0"/>
              <a:t>Everyday First Aid Launches</a:t>
            </a:r>
          </a:p>
        </p:txBody>
      </p:sp>
      <p:sp>
        <p:nvSpPr>
          <p:cNvPr id="10" name="TextBox 9">
            <a:extLst>
              <a:ext uri="{FF2B5EF4-FFF2-40B4-BE49-F238E27FC236}">
                <a16:creationId xmlns:a16="http://schemas.microsoft.com/office/drawing/2014/main" xmlns="" id="{7CE2A93C-E27A-4B19-A745-E8F026083575}"/>
              </a:ext>
            </a:extLst>
          </p:cNvPr>
          <p:cNvSpPr txBox="1"/>
          <p:nvPr/>
        </p:nvSpPr>
        <p:spPr>
          <a:xfrm>
            <a:off x="3797997" y="4042148"/>
            <a:ext cx="81008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900" dirty="0"/>
              <a:t>Educator development pathway launches</a:t>
            </a:r>
          </a:p>
        </p:txBody>
      </p:sp>
      <p:sp>
        <p:nvSpPr>
          <p:cNvPr id="11" name="TextBox 10">
            <a:extLst>
              <a:ext uri="{FF2B5EF4-FFF2-40B4-BE49-F238E27FC236}">
                <a16:creationId xmlns:a16="http://schemas.microsoft.com/office/drawing/2014/main" xmlns="" id="{DD4BC603-71AE-4480-BCAB-D2D39D5CE249}"/>
              </a:ext>
            </a:extLst>
          </p:cNvPr>
          <p:cNvSpPr txBox="1"/>
          <p:nvPr/>
        </p:nvSpPr>
        <p:spPr>
          <a:xfrm>
            <a:off x="5106845" y="4042148"/>
            <a:ext cx="81008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900" dirty="0"/>
              <a:t>Reshaping Our Work</a:t>
            </a:r>
          </a:p>
        </p:txBody>
      </p:sp>
      <p:sp>
        <p:nvSpPr>
          <p:cNvPr id="12" name="TextBox 11">
            <a:extLst>
              <a:ext uri="{FF2B5EF4-FFF2-40B4-BE49-F238E27FC236}">
                <a16:creationId xmlns:a16="http://schemas.microsoft.com/office/drawing/2014/main" xmlns="" id="{6DF4A490-5E14-4682-83DD-C19D06F706D7}"/>
              </a:ext>
            </a:extLst>
          </p:cNvPr>
          <p:cNvSpPr txBox="1"/>
          <p:nvPr/>
        </p:nvSpPr>
        <p:spPr>
          <a:xfrm>
            <a:off x="6300192" y="4045103"/>
            <a:ext cx="840447" cy="5078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900" dirty="0"/>
              <a:t>Coaching Model implemented</a:t>
            </a:r>
          </a:p>
        </p:txBody>
      </p:sp>
    </p:spTree>
    <p:extLst>
      <p:ext uri="{BB962C8B-B14F-4D97-AF65-F5344CB8AC3E}">
        <p14:creationId xmlns:p14="http://schemas.microsoft.com/office/powerpoint/2010/main" val="94110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38" y="0"/>
            <a:ext cx="8831341" cy="857250"/>
          </a:xfrm>
          <a:prstGeom prst="rect">
            <a:avLst/>
          </a:prstGeom>
        </p:spPr>
        <p:txBody>
          <a:bodyPr/>
          <a:lstStyle/>
          <a:p>
            <a:r>
              <a:rPr lang="en-GB" sz="3600" dirty="0"/>
              <a:t>But aren’t there are other things to evaluate?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47483430"/>
              </p:ext>
            </p:extLst>
          </p:nvPr>
        </p:nvGraphicFramePr>
        <p:xfrm>
          <a:off x="2000250" y="1275606"/>
          <a:ext cx="5143500" cy="3276600"/>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xmlns="" val="20000"/>
                    </a:ext>
                  </a:extLst>
                </a:gridCol>
                <a:gridCol w="2571750">
                  <a:extLst>
                    <a:ext uri="{9D8B030D-6E8A-4147-A177-3AD203B41FA5}">
                      <a16:colId xmlns:a16="http://schemas.microsoft.com/office/drawing/2014/main" xmlns="" val="20001"/>
                    </a:ext>
                  </a:extLst>
                </a:gridCol>
              </a:tblGrid>
              <a:tr h="1600200">
                <a:tc>
                  <a:txBody>
                    <a:bodyPr/>
                    <a:lstStyle/>
                    <a:p>
                      <a:r>
                        <a:rPr lang="en-GB" sz="3300" dirty="0"/>
                        <a:t>Outcomes</a:t>
                      </a:r>
                    </a:p>
                    <a:p>
                      <a:endParaRPr lang="en-GB" sz="1400" dirty="0"/>
                    </a:p>
                    <a:p>
                      <a:r>
                        <a:rPr lang="en-GB" sz="1400" dirty="0"/>
                        <a:t>Is the</a:t>
                      </a:r>
                      <a:r>
                        <a:rPr lang="en-GB" sz="1400" baseline="0" dirty="0"/>
                        <a:t> learner more confident, more knowledgeable, more able to do first aid?</a:t>
                      </a:r>
                      <a:endParaRPr lang="en-GB" sz="1400" dirty="0"/>
                    </a:p>
                  </a:txBody>
                  <a:tcPr marL="68580" marR="68580" marT="34290" marB="34290">
                    <a:solidFill>
                      <a:schemeClr val="bg1">
                        <a:lumMod val="50000"/>
                      </a:schemeClr>
                    </a:solidFill>
                  </a:tcPr>
                </a:tc>
                <a:tc>
                  <a:txBody>
                    <a:bodyPr/>
                    <a:lstStyle/>
                    <a:p>
                      <a:r>
                        <a:rPr lang="en-GB" sz="3300" dirty="0"/>
                        <a:t>Impact</a:t>
                      </a:r>
                    </a:p>
                    <a:p>
                      <a:endParaRPr lang="en-GB" sz="1400" dirty="0"/>
                    </a:p>
                    <a:p>
                      <a:r>
                        <a:rPr lang="en-GB" sz="1400" dirty="0"/>
                        <a:t>How many people does the learner help </a:t>
                      </a:r>
                      <a:r>
                        <a:rPr lang="en-GB" sz="1400" baseline="0" dirty="0"/>
                        <a:t> - how many lives do they save?</a:t>
                      </a:r>
                    </a:p>
                    <a:p>
                      <a:endParaRPr lang="en-GB" sz="1400" dirty="0"/>
                    </a:p>
                  </a:txBody>
                  <a:tcPr marL="68580" marR="68580" marT="34290" marB="34290">
                    <a:solidFill>
                      <a:schemeClr val="accent2">
                        <a:lumMod val="75000"/>
                      </a:schemeClr>
                    </a:solidFill>
                  </a:tcPr>
                </a:tc>
                <a:extLst>
                  <a:ext uri="{0D108BD9-81ED-4DB2-BD59-A6C34878D82A}">
                    <a16:rowId xmlns:a16="http://schemas.microsoft.com/office/drawing/2014/main" xmlns="" val="10000"/>
                  </a:ext>
                </a:extLst>
              </a:tr>
              <a:tr h="1600200">
                <a:tc>
                  <a:txBody>
                    <a:bodyPr/>
                    <a:lstStyle/>
                    <a:p>
                      <a:r>
                        <a:rPr lang="en-GB" sz="3300" b="1" dirty="0">
                          <a:solidFill>
                            <a:schemeClr val="bg1"/>
                          </a:solidFill>
                        </a:rPr>
                        <a:t>Satisfaction</a:t>
                      </a:r>
                    </a:p>
                    <a:p>
                      <a:endParaRPr lang="en-GB" sz="1400" dirty="0">
                        <a:solidFill>
                          <a:schemeClr val="bg1"/>
                        </a:solidFill>
                      </a:endParaRPr>
                    </a:p>
                    <a:p>
                      <a:r>
                        <a:rPr lang="en-GB" sz="1400" dirty="0">
                          <a:solidFill>
                            <a:schemeClr val="bg1"/>
                          </a:solidFill>
                        </a:rPr>
                        <a:t>Would the learner recommend the course to their friends?</a:t>
                      </a:r>
                    </a:p>
                    <a:p>
                      <a:endParaRPr lang="en-GB" sz="1400" dirty="0">
                        <a:solidFill>
                          <a:schemeClr val="bg1"/>
                        </a:solidFill>
                      </a:endParaRPr>
                    </a:p>
                    <a:p>
                      <a:endParaRPr lang="en-GB" sz="1400" dirty="0">
                        <a:solidFill>
                          <a:schemeClr val="bg1"/>
                        </a:solidFill>
                      </a:endParaRPr>
                    </a:p>
                  </a:txBody>
                  <a:tcPr marL="68580" marR="68580" marT="34290" marB="34290">
                    <a:solidFill>
                      <a:schemeClr val="accent2">
                        <a:lumMod val="75000"/>
                      </a:schemeClr>
                    </a:solidFill>
                  </a:tcPr>
                </a:tc>
                <a:tc>
                  <a:txBody>
                    <a:bodyPr/>
                    <a:lstStyle/>
                    <a:p>
                      <a:r>
                        <a:rPr lang="en-GB" sz="3300" b="1" dirty="0">
                          <a:solidFill>
                            <a:schemeClr val="bg1"/>
                          </a:solidFill>
                        </a:rPr>
                        <a:t>Retention</a:t>
                      </a:r>
                    </a:p>
                    <a:p>
                      <a:endParaRPr lang="en-GB" sz="1400" dirty="0">
                        <a:solidFill>
                          <a:schemeClr val="bg1"/>
                        </a:solidFill>
                      </a:endParaRPr>
                    </a:p>
                    <a:p>
                      <a:r>
                        <a:rPr lang="en-GB" sz="1400" dirty="0">
                          <a:solidFill>
                            <a:schemeClr val="bg1"/>
                          </a:solidFill>
                        </a:rPr>
                        <a:t>How long does</a:t>
                      </a:r>
                      <a:r>
                        <a:rPr lang="en-GB" sz="1400" baseline="0" dirty="0">
                          <a:solidFill>
                            <a:schemeClr val="bg1"/>
                          </a:solidFill>
                        </a:rPr>
                        <a:t> the learner remember what they learned ?</a:t>
                      </a:r>
                      <a:endParaRPr lang="en-GB" sz="1400" dirty="0">
                        <a:solidFill>
                          <a:schemeClr val="bg1"/>
                        </a:solidFill>
                      </a:endParaRPr>
                    </a:p>
                  </a:txBody>
                  <a:tcPr marL="68580" marR="68580" marT="34290" marB="34290">
                    <a:solidFill>
                      <a:schemeClr val="bg1">
                        <a:lumMod val="50000"/>
                      </a:schemeClr>
                    </a:solidFill>
                  </a:tcPr>
                </a:tc>
                <a:extLst>
                  <a:ext uri="{0D108BD9-81ED-4DB2-BD59-A6C34878D82A}">
                    <a16:rowId xmlns:a16="http://schemas.microsoft.com/office/drawing/2014/main" xmlns="" val="10001"/>
                  </a:ext>
                </a:extLst>
              </a:tr>
            </a:tbl>
          </a:graphicData>
        </a:graphic>
      </p:graphicFrame>
      <p:sp>
        <p:nvSpPr>
          <p:cNvPr id="3" name="Oval 2"/>
          <p:cNvSpPr/>
          <p:nvPr/>
        </p:nvSpPr>
        <p:spPr>
          <a:xfrm>
            <a:off x="1655676" y="1131708"/>
            <a:ext cx="2916324" cy="17821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12038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112D8603-9E1E-44E5-94E4-C1D703A5C929}"/>
              </a:ext>
            </a:extLst>
          </p:cNvPr>
          <p:cNvPicPr>
            <a:picLocks noGrp="1" noChangeAspect="1"/>
          </p:cNvPicPr>
          <p:nvPr>
            <p:ph idx="1"/>
          </p:nvPr>
        </p:nvPicPr>
        <p:blipFill>
          <a:blip r:embed="rId3"/>
          <a:stretch>
            <a:fillRect/>
          </a:stretch>
        </p:blipFill>
        <p:spPr>
          <a:xfrm>
            <a:off x="1763688" y="0"/>
            <a:ext cx="4610301" cy="5328046"/>
          </a:xfrm>
          <a:prstGeom prst="rect">
            <a:avLst/>
          </a:prstGeom>
        </p:spPr>
      </p:pic>
    </p:spTree>
    <p:extLst>
      <p:ext uri="{BB962C8B-B14F-4D97-AF65-F5344CB8AC3E}">
        <p14:creationId xmlns:p14="http://schemas.microsoft.com/office/powerpoint/2010/main" val="111385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0144-B7ED-47DC-A280-E59DF1346B77}"/>
              </a:ext>
            </a:extLst>
          </p:cNvPr>
          <p:cNvSpPr>
            <a:spLocks noGrp="1"/>
          </p:cNvSpPr>
          <p:nvPr>
            <p:ph type="title" idx="4294967295"/>
          </p:nvPr>
        </p:nvSpPr>
        <p:spPr>
          <a:xfrm>
            <a:off x="-972616" y="347531"/>
            <a:ext cx="8280400" cy="857250"/>
          </a:xfrm>
          <a:prstGeom prst="rect">
            <a:avLst/>
          </a:prstGeom>
        </p:spPr>
        <p:txBody>
          <a:bodyPr/>
          <a:lstStyle/>
          <a:p>
            <a:r>
              <a:rPr lang="en-GB" dirty="0"/>
              <a:t>Don’t forget…..</a:t>
            </a:r>
          </a:p>
        </p:txBody>
      </p:sp>
      <p:sp>
        <p:nvSpPr>
          <p:cNvPr id="3" name="Content Placeholder 2">
            <a:extLst>
              <a:ext uri="{FF2B5EF4-FFF2-40B4-BE49-F238E27FC236}">
                <a16:creationId xmlns:a16="http://schemas.microsoft.com/office/drawing/2014/main" xmlns="" id="{A1FFDD5D-F498-4976-899A-F79E83D2DD7F}"/>
              </a:ext>
            </a:extLst>
          </p:cNvPr>
          <p:cNvSpPr>
            <a:spLocks noGrp="1"/>
          </p:cNvSpPr>
          <p:nvPr>
            <p:ph idx="4294967295"/>
          </p:nvPr>
        </p:nvSpPr>
        <p:spPr>
          <a:xfrm>
            <a:off x="683568" y="1804764"/>
            <a:ext cx="7704856" cy="3143250"/>
          </a:xfrm>
          <a:prstGeom prst="rect">
            <a:avLst/>
          </a:prstGeom>
        </p:spPr>
        <p:txBody>
          <a:bodyPr/>
          <a:lstStyle/>
          <a:p>
            <a:r>
              <a:rPr lang="en-GB" dirty="0"/>
              <a:t>Keep a record of who your learners were</a:t>
            </a:r>
          </a:p>
          <a:p>
            <a:r>
              <a:rPr lang="en-GB" dirty="0"/>
              <a:t>What did you cover in the session?</a:t>
            </a:r>
          </a:p>
          <a:p>
            <a:r>
              <a:rPr lang="en-GB" dirty="0"/>
              <a:t>When did it take place</a:t>
            </a:r>
          </a:p>
          <a:p>
            <a:r>
              <a:rPr lang="en-GB" dirty="0"/>
              <a:t>How long did it last</a:t>
            </a:r>
          </a:p>
        </p:txBody>
      </p:sp>
    </p:spTree>
    <p:extLst>
      <p:ext uri="{BB962C8B-B14F-4D97-AF65-F5344CB8AC3E}">
        <p14:creationId xmlns:p14="http://schemas.microsoft.com/office/powerpoint/2010/main" val="1980457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FEFC9A0-B21C-470D-A2C2-4164C2D57B43}"/>
              </a:ext>
            </a:extLst>
          </p:cNvPr>
          <p:cNvPicPr>
            <a:picLocks noChangeAspect="1"/>
          </p:cNvPicPr>
          <p:nvPr/>
        </p:nvPicPr>
        <p:blipFill>
          <a:blip r:embed="rId2"/>
          <a:stretch>
            <a:fillRect/>
          </a:stretch>
        </p:blipFill>
        <p:spPr>
          <a:xfrm>
            <a:off x="800865" y="0"/>
            <a:ext cx="8343135" cy="5143500"/>
          </a:xfrm>
          <a:prstGeom prst="rect">
            <a:avLst/>
          </a:prstGeom>
        </p:spPr>
      </p:pic>
      <p:pic>
        <p:nvPicPr>
          <p:cNvPr id="4" name="Picture 3">
            <a:extLst>
              <a:ext uri="{FF2B5EF4-FFF2-40B4-BE49-F238E27FC236}">
                <a16:creationId xmlns:a16="http://schemas.microsoft.com/office/drawing/2014/main" xmlns="" id="{9E9D0FB2-7AB0-47B6-ABEE-724EF67AD484}"/>
              </a:ext>
            </a:extLst>
          </p:cNvPr>
          <p:cNvPicPr>
            <a:picLocks noChangeAspect="1"/>
          </p:cNvPicPr>
          <p:nvPr/>
        </p:nvPicPr>
        <p:blipFill>
          <a:blip r:embed="rId3"/>
          <a:stretch>
            <a:fillRect/>
          </a:stretch>
        </p:blipFill>
        <p:spPr>
          <a:xfrm>
            <a:off x="3131841" y="2931790"/>
            <a:ext cx="6037612" cy="2211710"/>
          </a:xfrm>
          <a:prstGeom prst="rect">
            <a:avLst/>
          </a:prstGeom>
        </p:spPr>
      </p:pic>
    </p:spTree>
    <p:extLst>
      <p:ext uri="{BB962C8B-B14F-4D97-AF65-F5344CB8AC3E}">
        <p14:creationId xmlns:p14="http://schemas.microsoft.com/office/powerpoint/2010/main" val="251730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3BF82A-3AD4-4CB1-BA13-53D1ECE6541B}"/>
              </a:ext>
            </a:extLst>
          </p:cNvPr>
          <p:cNvSpPr txBox="1"/>
          <p:nvPr/>
        </p:nvSpPr>
        <p:spPr>
          <a:xfrm>
            <a:off x="0" y="0"/>
            <a:ext cx="9144000" cy="5016758"/>
          </a:xfrm>
          <a:prstGeom prst="rect">
            <a:avLst/>
          </a:prstGeom>
          <a:solidFill>
            <a:srgbClr val="FF33CC"/>
          </a:solidFill>
        </p:spPr>
        <p:txBody>
          <a:bodyPr wrap="square" rtlCol="0">
            <a:spAutoFit/>
          </a:bodyPr>
          <a:lstStyle/>
          <a:p>
            <a:r>
              <a:rPr lang="en-GB" sz="3200" b="1" dirty="0"/>
              <a:t>On </a:t>
            </a:r>
            <a:r>
              <a:rPr lang="en-GB" sz="3200" b="1"/>
              <a:t>your PINK </a:t>
            </a:r>
            <a:r>
              <a:rPr lang="en-GB" sz="3200" b="1" dirty="0"/>
              <a:t>post-it</a:t>
            </a:r>
          </a:p>
          <a:p>
            <a:endParaRPr lang="en-GB" sz="3200" b="1" dirty="0"/>
          </a:p>
          <a:p>
            <a:r>
              <a:rPr lang="en-GB" sz="3200" b="1" dirty="0"/>
              <a:t>How confident are you that you could measure the effectiveness of a first aid course?</a:t>
            </a:r>
          </a:p>
          <a:p>
            <a:endParaRPr lang="en-GB" sz="3200" b="1" dirty="0"/>
          </a:p>
          <a:p>
            <a:r>
              <a:rPr lang="en-GB" sz="3200" b="1" dirty="0"/>
              <a:t>VERY	</a:t>
            </a:r>
          </a:p>
          <a:p>
            <a:r>
              <a:rPr lang="en-GB" sz="3200" b="1" dirty="0"/>
              <a:t>	   QUITE	</a:t>
            </a:r>
          </a:p>
          <a:p>
            <a:r>
              <a:rPr lang="en-GB" sz="3200" b="1" dirty="0"/>
              <a:t>			NOT SURE	</a:t>
            </a:r>
          </a:p>
          <a:p>
            <a:r>
              <a:rPr lang="en-GB" sz="3200" b="1" dirty="0"/>
              <a:t>					NOT VERY	</a:t>
            </a:r>
          </a:p>
          <a:p>
            <a:r>
              <a:rPr lang="en-GB" sz="3200" b="1" dirty="0"/>
              <a:t>							NOT AT ALL</a:t>
            </a:r>
          </a:p>
        </p:txBody>
      </p:sp>
    </p:spTree>
    <p:extLst>
      <p:ext uri="{BB962C8B-B14F-4D97-AF65-F5344CB8AC3E}">
        <p14:creationId xmlns:p14="http://schemas.microsoft.com/office/powerpoint/2010/main" val="138586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45D631E-5B8C-6642-8372-7BE964B99BBC}"/>
              </a:ext>
            </a:extLst>
          </p:cNvPr>
          <p:cNvSpPr txBox="1"/>
          <p:nvPr/>
        </p:nvSpPr>
        <p:spPr>
          <a:xfrm>
            <a:off x="755576" y="665418"/>
            <a:ext cx="7704856" cy="584775"/>
          </a:xfrm>
          <a:prstGeom prst="rect">
            <a:avLst/>
          </a:prstGeom>
          <a:noFill/>
        </p:spPr>
        <p:txBody>
          <a:bodyPr wrap="square" rtlCol="0">
            <a:spAutoFit/>
          </a:bodyPr>
          <a:lstStyle/>
          <a:p>
            <a:pPr marL="9525" indent="-9525">
              <a:tabLst>
                <a:tab pos="1420813" algn="l"/>
              </a:tabLst>
            </a:pPr>
            <a:r>
              <a:rPr lang="en-US" sz="3200" b="1" dirty="0">
                <a:latin typeface="Arial" panose="020B0604020202020204" pitchFamily="34" charset="0"/>
                <a:cs typeface="Arial" panose="020B0604020202020204" pitchFamily="34" charset="0"/>
              </a:rPr>
              <a:t>What did you mean by ‘effectiveness’?</a:t>
            </a:r>
          </a:p>
        </p:txBody>
      </p:sp>
      <p:sp>
        <p:nvSpPr>
          <p:cNvPr id="8" name="Rectangle 7">
            <a:extLst>
              <a:ext uri="{FF2B5EF4-FFF2-40B4-BE49-F238E27FC236}">
                <a16:creationId xmlns:a16="http://schemas.microsoft.com/office/drawing/2014/main" xmlns="" id="{BD4B8A80-B285-5B4F-B918-0829ED3F15A8}"/>
              </a:ext>
            </a:extLst>
          </p:cNvPr>
          <p:cNvSpPr/>
          <p:nvPr/>
        </p:nvSpPr>
        <p:spPr>
          <a:xfrm rot="5340000">
            <a:off x="6888497" y="-375733"/>
            <a:ext cx="97111" cy="3292144"/>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D43D811-734C-438F-8D1A-FCB23140F25B}"/>
              </a:ext>
            </a:extLst>
          </p:cNvPr>
          <p:cNvSpPr txBox="1"/>
          <p:nvPr/>
        </p:nvSpPr>
        <p:spPr>
          <a:xfrm>
            <a:off x="1475656" y="2139702"/>
            <a:ext cx="2304256" cy="369332"/>
          </a:xfrm>
          <a:prstGeom prst="rect">
            <a:avLst/>
          </a:prstGeom>
          <a:noFill/>
        </p:spPr>
        <p:txBody>
          <a:bodyPr wrap="square" rtlCol="0">
            <a:spAutoFit/>
          </a:bodyPr>
          <a:lstStyle/>
          <a:p>
            <a:r>
              <a:rPr lang="en-GB" dirty="0"/>
              <a:t>Knowledge?</a:t>
            </a:r>
          </a:p>
        </p:txBody>
      </p:sp>
      <p:sp>
        <p:nvSpPr>
          <p:cNvPr id="4" name="TextBox 3">
            <a:extLst>
              <a:ext uri="{FF2B5EF4-FFF2-40B4-BE49-F238E27FC236}">
                <a16:creationId xmlns:a16="http://schemas.microsoft.com/office/drawing/2014/main" xmlns="" id="{D374A9DB-78A6-4AF8-9CDF-C861B611BB8F}"/>
              </a:ext>
            </a:extLst>
          </p:cNvPr>
          <p:cNvSpPr txBox="1"/>
          <p:nvPr/>
        </p:nvSpPr>
        <p:spPr>
          <a:xfrm>
            <a:off x="1475656" y="2715766"/>
            <a:ext cx="2304256" cy="369332"/>
          </a:xfrm>
          <a:prstGeom prst="rect">
            <a:avLst/>
          </a:prstGeom>
          <a:noFill/>
        </p:spPr>
        <p:txBody>
          <a:bodyPr wrap="square" rtlCol="0">
            <a:spAutoFit/>
          </a:bodyPr>
          <a:lstStyle/>
          <a:p>
            <a:r>
              <a:rPr lang="en-GB" dirty="0"/>
              <a:t>Skills?</a:t>
            </a:r>
          </a:p>
        </p:txBody>
      </p:sp>
      <p:sp>
        <p:nvSpPr>
          <p:cNvPr id="7" name="TextBox 6">
            <a:extLst>
              <a:ext uri="{FF2B5EF4-FFF2-40B4-BE49-F238E27FC236}">
                <a16:creationId xmlns:a16="http://schemas.microsoft.com/office/drawing/2014/main" xmlns="" id="{38319FA2-3B33-4A17-8324-1BC80594EDDF}"/>
              </a:ext>
            </a:extLst>
          </p:cNvPr>
          <p:cNvSpPr txBox="1"/>
          <p:nvPr/>
        </p:nvSpPr>
        <p:spPr>
          <a:xfrm>
            <a:off x="1490544" y="3213877"/>
            <a:ext cx="2304256" cy="369332"/>
          </a:xfrm>
          <a:prstGeom prst="rect">
            <a:avLst/>
          </a:prstGeom>
          <a:noFill/>
        </p:spPr>
        <p:txBody>
          <a:bodyPr wrap="square" rtlCol="0">
            <a:spAutoFit/>
          </a:bodyPr>
          <a:lstStyle/>
          <a:p>
            <a:r>
              <a:rPr lang="en-GB" dirty="0"/>
              <a:t>Willingness to act?</a:t>
            </a:r>
          </a:p>
        </p:txBody>
      </p:sp>
      <p:sp>
        <p:nvSpPr>
          <p:cNvPr id="5" name="Explosion: 8 Points 4">
            <a:extLst>
              <a:ext uri="{FF2B5EF4-FFF2-40B4-BE49-F238E27FC236}">
                <a16:creationId xmlns:a16="http://schemas.microsoft.com/office/drawing/2014/main" xmlns="" id="{D7425BB8-BE00-4103-9CB1-57FF951ABFEB}"/>
              </a:ext>
            </a:extLst>
          </p:cNvPr>
          <p:cNvSpPr/>
          <p:nvPr/>
        </p:nvSpPr>
        <p:spPr>
          <a:xfrm>
            <a:off x="4355976" y="1744358"/>
            <a:ext cx="3528392" cy="280831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CHANGE</a:t>
            </a:r>
          </a:p>
        </p:txBody>
      </p:sp>
    </p:spTree>
    <p:extLst>
      <p:ext uri="{BB962C8B-B14F-4D97-AF65-F5344CB8AC3E}">
        <p14:creationId xmlns:p14="http://schemas.microsoft.com/office/powerpoint/2010/main" val="29432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FD3689B-7710-46E2-8469-2481C61735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97768" y="346143"/>
            <a:ext cx="8748463" cy="4776012"/>
          </a:xfrm>
          <a:prstGeom prst="rect">
            <a:avLst/>
          </a:prstGeom>
        </p:spPr>
      </p:pic>
      <p:sp>
        <p:nvSpPr>
          <p:cNvPr id="7" name="TextBox 6">
            <a:extLst>
              <a:ext uri="{FF2B5EF4-FFF2-40B4-BE49-F238E27FC236}">
                <a16:creationId xmlns:a16="http://schemas.microsoft.com/office/drawing/2014/main" xmlns="" id="{7A2FBE3E-F3F8-4565-BE1C-D9D9E3CE157A}"/>
              </a:ext>
            </a:extLst>
          </p:cNvPr>
          <p:cNvSpPr txBox="1"/>
          <p:nvPr/>
        </p:nvSpPr>
        <p:spPr>
          <a:xfrm>
            <a:off x="395536" y="5003432"/>
            <a:ext cx="8748463" cy="237446"/>
          </a:xfrm>
          <a:prstGeom prst="rect">
            <a:avLst/>
          </a:prstGeom>
          <a:noFill/>
        </p:spPr>
        <p:txBody>
          <a:bodyPr wrap="square" rtlCol="0">
            <a:spAutoFit/>
          </a:bodyPr>
          <a:lstStyle/>
          <a:p>
            <a:r>
              <a:rPr lang="en-GB" sz="900">
                <a:hlinkClick r:id="rId4" tooltip="https://lydiaclemmons.wordpress.com/2015/04/23/sbcc-episode-3-everything-youve-always-wanted-to-know-about-creative-concept-testing-but-were-afraid-to-ask/"/>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3998991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724653"/>
            <a:ext cx="8229600" cy="391272"/>
          </a:xfrm>
        </p:spPr>
        <p:txBody>
          <a:bodyPr>
            <a:normAutofit fontScale="90000"/>
          </a:bodyPr>
          <a:lstStyle/>
          <a:p>
            <a:r>
              <a:rPr lang="en-GB" dirty="0"/>
              <a:t>Q6. </a:t>
            </a:r>
            <a:r>
              <a:rPr dirty="0"/>
              <a:t>Does your National Society have a system already in place to collect information from all learners (like feedback on courses or learning outcomes) before, during or after a first aid course? </a:t>
            </a:r>
          </a:p>
        </p:txBody>
      </p:sp>
      <p:sp>
        <p:nvSpPr>
          <p:cNvPr id="3" name="Content Placeholder 2"/>
          <p:cNvSpPr>
            <a:spLocks noGrp="1"/>
          </p:cNvSpPr>
          <p:nvPr>
            <p:ph idx="1"/>
          </p:nvPr>
        </p:nvSpPr>
        <p:spPr>
          <a:xfrm>
            <a:off x="115136" y="1113214"/>
            <a:ext cx="5332506" cy="249144"/>
          </a:xfrm>
        </p:spPr>
        <p:txBody>
          <a:bodyPr/>
          <a:lstStyle/>
          <a:p>
            <a:r>
              <a:rPr dirty="0"/>
              <a:t>Answered: 91    Skipped: 2</a:t>
            </a:r>
          </a:p>
        </p:txBody>
      </p:sp>
      <p:pic>
        <p:nvPicPr>
          <p:cNvPr id="4" name="Picture 3" descr="chart2207981170.png"/>
          <p:cNvPicPr>
            <a:picLocks noChangeAspect="1"/>
          </p:cNvPicPr>
          <p:nvPr/>
        </p:nvPicPr>
        <p:blipFill>
          <a:blip r:embed="rId3"/>
          <a:stretch>
            <a:fillRect/>
          </a:stretch>
        </p:blipFill>
        <p:spPr>
          <a:xfrm>
            <a:off x="1426029" y="1684027"/>
            <a:ext cx="6377902" cy="31137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Q7. </a:t>
            </a:r>
            <a:r>
              <a:rPr dirty="0"/>
              <a:t>Which of the following information from learners does your National Society collect and measure? </a:t>
            </a:r>
          </a:p>
        </p:txBody>
      </p:sp>
      <p:sp>
        <p:nvSpPr>
          <p:cNvPr id="3" name="Content Placeholder 2"/>
          <p:cNvSpPr>
            <a:spLocks noGrp="1"/>
          </p:cNvSpPr>
          <p:nvPr>
            <p:ph idx="1"/>
          </p:nvPr>
        </p:nvSpPr>
        <p:spPr/>
        <p:txBody>
          <a:bodyPr/>
          <a:lstStyle/>
          <a:p>
            <a:r>
              <a:t>Answered: 79    Skipped: 14</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724654"/>
            <a:ext cx="6723186" cy="43265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45D631E-5B8C-6642-8372-7BE964B99BBC}"/>
              </a:ext>
            </a:extLst>
          </p:cNvPr>
          <p:cNvSpPr txBox="1"/>
          <p:nvPr/>
        </p:nvSpPr>
        <p:spPr>
          <a:xfrm>
            <a:off x="0" y="411510"/>
            <a:ext cx="9144000" cy="1077218"/>
          </a:xfrm>
          <a:prstGeom prst="rect">
            <a:avLst/>
          </a:prstGeom>
          <a:noFill/>
        </p:spPr>
        <p:txBody>
          <a:bodyPr wrap="square" rtlCol="0">
            <a:spAutoFit/>
          </a:bodyPr>
          <a:lstStyle/>
          <a:p>
            <a:pPr marL="9525" indent="-9525">
              <a:tabLst>
                <a:tab pos="1420813" algn="l"/>
              </a:tabLst>
            </a:pPr>
            <a:r>
              <a:rPr lang="en-US" sz="3200" b="1" dirty="0">
                <a:latin typeface="Arial" panose="020B0604020202020204" pitchFamily="34" charset="0"/>
                <a:cs typeface="Arial" panose="020B0604020202020204" pitchFamily="34" charset="0"/>
              </a:rPr>
              <a:t>What is your education for?</a:t>
            </a:r>
          </a:p>
          <a:p>
            <a:pPr marL="9525" indent="-9525">
              <a:tabLst>
                <a:tab pos="1420813" algn="l"/>
              </a:tabLst>
            </a:pPr>
            <a:r>
              <a:rPr lang="en-US" sz="3200" b="1" dirty="0">
                <a:latin typeface="Arial" panose="020B0604020202020204" pitchFamily="34" charset="0"/>
                <a:cs typeface="Arial" panose="020B0604020202020204" pitchFamily="34" charset="0"/>
              </a:rPr>
              <a:t>What do you want your learners to leave with?</a:t>
            </a:r>
          </a:p>
        </p:txBody>
      </p:sp>
      <p:pic>
        <p:nvPicPr>
          <p:cNvPr id="3" name="Picture 2">
            <a:extLst>
              <a:ext uri="{FF2B5EF4-FFF2-40B4-BE49-F238E27FC236}">
                <a16:creationId xmlns:a16="http://schemas.microsoft.com/office/drawing/2014/main" xmlns="" id="{9D1BBF4E-5EE8-4586-BBC8-A649D6502C99}"/>
              </a:ext>
            </a:extLst>
          </p:cNvPr>
          <p:cNvPicPr>
            <a:picLocks noChangeAspect="1"/>
          </p:cNvPicPr>
          <p:nvPr/>
        </p:nvPicPr>
        <p:blipFill>
          <a:blip r:embed="rId3"/>
          <a:stretch>
            <a:fillRect/>
          </a:stretch>
        </p:blipFill>
        <p:spPr>
          <a:xfrm>
            <a:off x="1691680" y="1779662"/>
            <a:ext cx="5278926" cy="3177913"/>
          </a:xfrm>
          <a:prstGeom prst="rect">
            <a:avLst/>
          </a:prstGeom>
        </p:spPr>
      </p:pic>
    </p:spTree>
    <p:extLst>
      <p:ext uri="{BB962C8B-B14F-4D97-AF65-F5344CB8AC3E}">
        <p14:creationId xmlns:p14="http://schemas.microsoft.com/office/powerpoint/2010/main" val="372102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461FEF3-1FA6-436F-BCB7-18205F5FFEF4}"/>
              </a:ext>
            </a:extLst>
          </p:cNvPr>
          <p:cNvPicPr>
            <a:picLocks noChangeAspect="1"/>
          </p:cNvPicPr>
          <p:nvPr/>
        </p:nvPicPr>
        <p:blipFill>
          <a:blip r:embed="rId3"/>
          <a:stretch>
            <a:fillRect/>
          </a:stretch>
        </p:blipFill>
        <p:spPr>
          <a:xfrm>
            <a:off x="0" y="0"/>
            <a:ext cx="9036496" cy="5143500"/>
          </a:xfrm>
          <a:prstGeom prst="rect">
            <a:avLst/>
          </a:prstGeom>
        </p:spPr>
      </p:pic>
    </p:spTree>
    <p:extLst>
      <p:ext uri="{BB962C8B-B14F-4D97-AF65-F5344CB8AC3E}">
        <p14:creationId xmlns:p14="http://schemas.microsoft.com/office/powerpoint/2010/main" val="1375906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tish Red Cross PowerPoint template (ratio 16 to 9)">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3A3838"/>
    </a:dk2>
    <a:lt2>
      <a:srgbClr val="E7E6E6"/>
    </a:lt2>
    <a:accent1>
      <a:srgbClr val="FF0000"/>
    </a:accent1>
    <a:accent2>
      <a:srgbClr val="AA0E02"/>
    </a:accent2>
    <a:accent3>
      <a:srgbClr val="A5A5A5"/>
    </a:accent3>
    <a:accent4>
      <a:srgbClr val="CC4234"/>
    </a:accent4>
    <a:accent5>
      <a:srgbClr val="630E05"/>
    </a:accent5>
    <a:accent6>
      <a:srgbClr val="7B7B7B"/>
    </a:accent6>
    <a:hlink>
      <a:srgbClr val="FA958A"/>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British Red Cross PowerPoint template (ratio 16 to 9)</Template>
  <TotalTime>1159</TotalTime>
  <Words>3040</Words>
  <Application>Microsoft Office PowerPoint</Application>
  <PresentationFormat>Affichage à l'écran (16:9)</PresentationFormat>
  <Paragraphs>273</Paragraphs>
  <Slides>37</Slides>
  <Notes>34</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37</vt:i4>
      </vt:variant>
    </vt:vector>
  </HeadingPairs>
  <TitlesOfParts>
    <vt:vector size="46" baseType="lpstr">
      <vt:lpstr>Arial</vt:lpstr>
      <vt:lpstr>Calibri</vt:lpstr>
      <vt:lpstr>Helvetica</vt:lpstr>
      <vt:lpstr>Symbol</vt:lpstr>
      <vt:lpstr>Times New Roman</vt:lpstr>
      <vt:lpstr>Wingdings</vt:lpstr>
      <vt:lpstr>British Red Cross PowerPoint template (ratio 16 to 9)</vt:lpstr>
      <vt:lpstr>Data slides</vt:lpstr>
      <vt:lpstr>IFRC_2011 presentation-EN</vt:lpstr>
      <vt:lpstr>Présentation PowerPoint</vt:lpstr>
      <vt:lpstr>Présentation PowerPoint</vt:lpstr>
      <vt:lpstr>Présentation PowerPoint</vt:lpstr>
      <vt:lpstr>Présentation PowerPoint</vt:lpstr>
      <vt:lpstr>Présentation PowerPoint</vt:lpstr>
      <vt:lpstr>Q6. Does your National Society have a system already in place to collect information from all learners (like feedback on courses or learning outcomes) before, during or after a first aid course? </vt:lpstr>
      <vt:lpstr>Q7. Which of the following information from learners does your National Society collect and measure? </vt:lpstr>
      <vt:lpstr>Présentation PowerPoint</vt:lpstr>
      <vt:lpstr>Présentation PowerPoint</vt:lpstr>
      <vt:lpstr>  Stockholm, Sweden Oct 3-5, 2019 </vt:lpstr>
      <vt:lpstr>Georgia Red Cross Society  outcome project</vt:lpstr>
      <vt:lpstr>Georgia Red Cross Society outcome project</vt:lpstr>
      <vt:lpstr>Georgia Red Cross Society outcome project</vt:lpstr>
      <vt:lpstr>Batch header form</vt:lpstr>
      <vt:lpstr>Evaluation form</vt:lpstr>
      <vt:lpstr>Outcome effect of branches</vt:lpstr>
      <vt:lpstr>Net promotor score</vt:lpstr>
      <vt:lpstr>Georgia Red Cross Society outcome project</vt:lpstr>
      <vt:lpstr>Présentation PowerPoint</vt:lpstr>
      <vt:lpstr>Outcomes in first aid education…</vt:lpstr>
      <vt:lpstr>Présentation PowerPoint</vt:lpstr>
      <vt:lpstr>How confident are you to give first aid?</vt:lpstr>
      <vt:lpstr>You are on a quiet street near your home and see a cyclist fall off his bike.  His head is bleeding.  How confident are you to give first aid?</vt:lpstr>
      <vt:lpstr>Collecting the data before and after learning</vt:lpstr>
      <vt:lpstr>How can we measure it?</vt:lpstr>
      <vt:lpstr>What are the strengths and weaknesses of different measurement tools?</vt:lpstr>
      <vt:lpstr>Présentation PowerPoint</vt:lpstr>
      <vt:lpstr>Présentation PowerPoint</vt:lpstr>
      <vt:lpstr>Education effectiveness is expressed as a % (Average Potential)</vt:lpstr>
      <vt:lpstr>Using the outcomes data to shape decisions </vt:lpstr>
      <vt:lpstr>Présentation PowerPoint</vt:lpstr>
      <vt:lpstr>Présentation PowerPoint</vt:lpstr>
      <vt:lpstr>But aren’t there are other things to evaluate?</vt:lpstr>
      <vt:lpstr>Présentation PowerPoint</vt:lpstr>
      <vt:lpstr>Don’t forget…..</vt:lpstr>
      <vt:lpstr>Présentation PowerPoint</vt:lpstr>
      <vt:lpstr>Présentation PowerPoint</vt:lpstr>
    </vt:vector>
  </TitlesOfParts>
  <Company>British Red Cross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Oliver</dc:creator>
  <cp:lastModifiedBy>Alice Beseme</cp:lastModifiedBy>
  <cp:revision>54</cp:revision>
  <dcterms:created xsi:type="dcterms:W3CDTF">2019-09-24T11:00:14Z</dcterms:created>
  <dcterms:modified xsi:type="dcterms:W3CDTF">2019-10-05T08:42:23Z</dcterms:modified>
</cp:coreProperties>
</file>