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326" r:id="rId2"/>
    <p:sldId id="324" r:id="rId3"/>
    <p:sldId id="256" r:id="rId4"/>
    <p:sldId id="325" r:id="rId5"/>
    <p:sldId id="327" r:id="rId6"/>
    <p:sldId id="32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2913" autoAdjust="0"/>
  </p:normalViewPr>
  <p:slideViewPr>
    <p:cSldViewPr snapToGrid="0">
      <p:cViewPr varScale="1">
        <p:scale>
          <a:sx n="52" d="100"/>
          <a:sy n="52" d="100"/>
        </p:scale>
        <p:origin x="145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000" dirty="0"/>
              <a:t>How</a:t>
            </a:r>
            <a:r>
              <a:rPr lang="en-GB" sz="1000" baseline="0" dirty="0"/>
              <a:t> Can the Simulation Best Be Used?</a:t>
            </a:r>
            <a:endParaRPr lang="en-GB" sz="1000" dirty="0"/>
          </a:p>
        </c:rich>
      </c:tx>
      <c:layout>
        <c:manualLayout>
          <c:xMode val="edge"/>
          <c:yMode val="edge"/>
          <c:x val="0.2874233158446472"/>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FF0000"/>
            </a:solidFill>
            <a:ln>
              <a:noFill/>
            </a:ln>
            <a:effectLst/>
          </c:spPr>
          <c:invertIfNegative val="0"/>
          <c:cat>
            <c:strRef>
              <c:f>Overall!$A$33:$G$33</c:f>
              <c:strCache>
                <c:ptCount val="7"/>
                <c:pt idx="0">
                  <c:v>Learning physical/practical skills</c:v>
                </c:pt>
                <c:pt idx="1">
                  <c:v>Knowledge acquisition</c:v>
                </c:pt>
                <c:pt idx="2">
                  <c:v>Practice/reinforcement</c:v>
                </c:pt>
                <c:pt idx="3">
                  <c:v>Developing decision making</c:v>
                </c:pt>
                <c:pt idx="4">
                  <c:v>Developing emotional resilience and coping mechanisms </c:v>
                </c:pt>
                <c:pt idx="5">
                  <c:v>Safe environment for test/fail</c:v>
                </c:pt>
                <c:pt idx="6">
                  <c:v>Engagement/awareness raising</c:v>
                </c:pt>
              </c:strCache>
            </c:strRef>
          </c:cat>
          <c:val>
            <c:numRef>
              <c:f>Overall!$A$34:$G$34</c:f>
              <c:numCache>
                <c:formatCode>General</c:formatCode>
                <c:ptCount val="7"/>
                <c:pt idx="0">
                  <c:v>26</c:v>
                </c:pt>
                <c:pt idx="1">
                  <c:v>28</c:v>
                </c:pt>
                <c:pt idx="2">
                  <c:v>47</c:v>
                </c:pt>
                <c:pt idx="3">
                  <c:v>63</c:v>
                </c:pt>
                <c:pt idx="4">
                  <c:v>54</c:v>
                </c:pt>
                <c:pt idx="5">
                  <c:v>54</c:v>
                </c:pt>
                <c:pt idx="6">
                  <c:v>52</c:v>
                </c:pt>
              </c:numCache>
            </c:numRef>
          </c:val>
          <c:extLst>
            <c:ext xmlns:c16="http://schemas.microsoft.com/office/drawing/2014/chart" uri="{C3380CC4-5D6E-409C-BE32-E72D297353CC}">
              <c16:uniqueId val="{00000000-7270-4A59-9BA6-D2D2979E670B}"/>
            </c:ext>
          </c:extLst>
        </c:ser>
        <c:dLbls>
          <c:showLegendKey val="0"/>
          <c:showVal val="0"/>
          <c:showCatName val="0"/>
          <c:showSerName val="0"/>
          <c:showPercent val="0"/>
          <c:showBubbleSize val="0"/>
        </c:dLbls>
        <c:gapWidth val="219"/>
        <c:overlap val="-27"/>
        <c:axId val="405528544"/>
        <c:axId val="405554784"/>
      </c:barChart>
      <c:catAx>
        <c:axId val="405528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05554784"/>
        <c:crosses val="autoZero"/>
        <c:auto val="1"/>
        <c:lblAlgn val="ctr"/>
        <c:lblOffset val="100"/>
        <c:noMultiLvlLbl val="0"/>
      </c:catAx>
      <c:valAx>
        <c:axId val="4055547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55285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DC34C0-9DA0-4573-AC14-6E59B867F949}" type="datetimeFigureOut">
              <a:rPr lang="en-GB" smtClean="0"/>
              <a:t>04/10/2019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390858-7705-42FF-9ACA-0F77A74F5ED6}" type="slidenum">
              <a:rPr lang="en-GB" smtClean="0"/>
              <a:t>‹#›</a:t>
            </a:fld>
            <a:endParaRPr lang="en-GB"/>
          </a:p>
        </p:txBody>
      </p:sp>
    </p:spTree>
    <p:extLst>
      <p:ext uri="{BB962C8B-B14F-4D97-AF65-F5344CB8AC3E}">
        <p14:creationId xmlns:p14="http://schemas.microsoft.com/office/powerpoint/2010/main" val="1158966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 slide in plenary:</a:t>
            </a:r>
          </a:p>
          <a:p>
            <a:r>
              <a:rPr lang="en-GB" dirty="0"/>
              <a:t>This is the reception area of the Danish Red Cross offices in Copenhagen. The first thing you are invited to do there is immerse yourself in a world of humanitarian crisis.  It’s edgy and uncomfortable.  Immediately you start questioning your own life: what if it was like these images, what if you felt that fear of conflict and war every day.</a:t>
            </a:r>
          </a:p>
          <a:p>
            <a:endParaRPr lang="en-GB" dirty="0"/>
          </a:p>
          <a:p>
            <a:r>
              <a:rPr lang="en-GB" dirty="0"/>
              <a:t>Our workshop this afternoon is going to look at an immersive experience for first aid.  We have plundered the talents of the VR unit of the ICRC based in Bangkok to create a first aid scenario which could be faced almost anywhere in the world.  But the workshop is not about the experience itself – you have had the chance to try it out over the last couple of days in your breaks.  What we want and need to talk about is how it can be used: what’s its educational value?  Does it have other value?  </a:t>
            </a:r>
          </a:p>
          <a:p>
            <a:r>
              <a:rPr lang="en-GB" dirty="0"/>
              <a:t>I’m delighted to share the session with Issam Naime from the ICRC in Geneva who has been helping the British Red Cross with this project.</a:t>
            </a:r>
          </a:p>
          <a:p>
            <a:endParaRPr lang="en-GB" dirty="0"/>
          </a:p>
        </p:txBody>
      </p:sp>
      <p:sp>
        <p:nvSpPr>
          <p:cNvPr id="4" name="Slide Number Placeholder 3"/>
          <p:cNvSpPr>
            <a:spLocks noGrp="1"/>
          </p:cNvSpPr>
          <p:nvPr>
            <p:ph type="sldNum" sz="quarter" idx="5"/>
          </p:nvPr>
        </p:nvSpPr>
        <p:spPr/>
        <p:txBody>
          <a:bodyPr/>
          <a:lstStyle/>
          <a:p>
            <a:fld id="{BB390858-7705-42FF-9ACA-0F77A74F5ED6}" type="slidenum">
              <a:rPr lang="en-GB" smtClean="0"/>
              <a:t>1</a:t>
            </a:fld>
            <a:endParaRPr lang="en-GB"/>
          </a:p>
        </p:txBody>
      </p:sp>
    </p:spTree>
    <p:extLst>
      <p:ext uri="{BB962C8B-B14F-4D97-AF65-F5344CB8AC3E}">
        <p14:creationId xmlns:p14="http://schemas.microsoft.com/office/powerpoint/2010/main" val="445801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Emily: Welcome to our session.  As I said in the intro, this workshop will be about the potential of VR both as an educational tool and for other purposes. </a:t>
            </a:r>
          </a:p>
          <a:p>
            <a:r>
              <a:rPr lang="en-GB" dirty="0"/>
              <a:t>We are going to start with an overview of the work of the ICRC in this area: why are they investing so much in VR, and what made them partner with BRC for the first aid project?</a:t>
            </a:r>
          </a:p>
          <a:p>
            <a:r>
              <a:rPr lang="en-GB" dirty="0"/>
              <a:t>I will then talk briefly about the BRC project and where we have got to with it;</a:t>
            </a:r>
          </a:p>
          <a:p>
            <a:r>
              <a:rPr lang="en-GB" dirty="0"/>
              <a:t>Issam will demonstrate the tool in case you have not seen it in action yet;</a:t>
            </a:r>
          </a:p>
          <a:p>
            <a:r>
              <a:rPr lang="en-GB" dirty="0"/>
              <a:t>And  we will spend the rest of the session discussing the challenges and opportunities that it affords.</a:t>
            </a:r>
          </a:p>
        </p:txBody>
      </p:sp>
      <p:sp>
        <p:nvSpPr>
          <p:cNvPr id="4" name="Slide Number Placeholder 3"/>
          <p:cNvSpPr>
            <a:spLocks noGrp="1"/>
          </p:cNvSpPr>
          <p:nvPr>
            <p:ph type="sldNum" sz="quarter" idx="10"/>
          </p:nvPr>
        </p:nvSpPr>
        <p:spPr/>
        <p:txBody>
          <a:bodyPr/>
          <a:lstStyle/>
          <a:p>
            <a:fld id="{016C794D-7DC7-4755-8744-0523C236382F}" type="slidenum">
              <a:rPr lang="en-GB" smtClean="0"/>
              <a:t>2</a:t>
            </a:fld>
            <a:endParaRPr lang="en-GB"/>
          </a:p>
        </p:txBody>
      </p:sp>
    </p:spTree>
    <p:extLst>
      <p:ext uri="{BB962C8B-B14F-4D97-AF65-F5344CB8AC3E}">
        <p14:creationId xmlns:p14="http://schemas.microsoft.com/office/powerpoint/2010/main" val="2847677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Issam</a:t>
            </a:r>
          </a:p>
        </p:txBody>
      </p:sp>
      <p:sp>
        <p:nvSpPr>
          <p:cNvPr id="4" name="Slide Number Placeholder 3"/>
          <p:cNvSpPr>
            <a:spLocks noGrp="1"/>
          </p:cNvSpPr>
          <p:nvPr>
            <p:ph type="sldNum" sz="quarter" idx="5"/>
          </p:nvPr>
        </p:nvSpPr>
        <p:spPr/>
        <p:txBody>
          <a:bodyPr/>
          <a:lstStyle/>
          <a:p>
            <a:fld id="{BB390858-7705-42FF-9ACA-0F77A74F5ED6}" type="slidenum">
              <a:rPr lang="en-GB" smtClean="0"/>
              <a:t>3</a:t>
            </a:fld>
            <a:endParaRPr lang="en-GB"/>
          </a:p>
        </p:txBody>
      </p:sp>
    </p:spTree>
    <p:extLst>
      <p:ext uri="{BB962C8B-B14F-4D97-AF65-F5344CB8AC3E}">
        <p14:creationId xmlns:p14="http://schemas.microsoft.com/office/powerpoint/2010/main" val="3367900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British Red Cross has been thinking about VR for some time.  What if it could scale up our education?  What if it could provide a freshness and excitement to learning first aid that helped a whole new cohort of people?</a:t>
            </a:r>
          </a:p>
          <a:p>
            <a:r>
              <a:rPr lang="en-GB" dirty="0"/>
              <a:t>We explored some different technologies, and put together some costings and what you have here is the final product.</a:t>
            </a:r>
          </a:p>
          <a:p>
            <a:r>
              <a:rPr lang="en-GB" dirty="0"/>
              <a:t>We did some user testing too: how would people find it to use?  Was it intuitive?  Were there aspects that were unconvincing?  We tested it with some of our own first aid volunteers, with delegates at the Nordic First Aid conference in Copenhagen in March, and with Aviva – one of our high end donors and with a cross section of our staff.  For each audience we collected feedback on quality, usability and impact.  In general it was well liked – there were a few queries over the first aid actions, but as a concept, it was found to work very well.</a:t>
            </a:r>
          </a:p>
        </p:txBody>
      </p:sp>
      <p:sp>
        <p:nvSpPr>
          <p:cNvPr id="4" name="Slide Number Placeholder 3"/>
          <p:cNvSpPr>
            <a:spLocks noGrp="1"/>
          </p:cNvSpPr>
          <p:nvPr>
            <p:ph type="sldNum" sz="quarter" idx="5"/>
          </p:nvPr>
        </p:nvSpPr>
        <p:spPr/>
        <p:txBody>
          <a:bodyPr/>
          <a:lstStyle/>
          <a:p>
            <a:fld id="{BB390858-7705-42FF-9ACA-0F77A74F5ED6}" type="slidenum">
              <a:rPr lang="en-GB" smtClean="0"/>
              <a:t>4</a:t>
            </a:fld>
            <a:endParaRPr lang="en-GB"/>
          </a:p>
        </p:txBody>
      </p:sp>
    </p:spTree>
    <p:extLst>
      <p:ext uri="{BB962C8B-B14F-4D97-AF65-F5344CB8AC3E}">
        <p14:creationId xmlns:p14="http://schemas.microsoft.com/office/powerpoint/2010/main" val="3649194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we asked about how the simulation could best be used, we got quite a variety of answers.  The most common answer was for developing decision making skills, but developing emotional resilience, and as an awareness or engagement tool also came high on the list.</a:t>
            </a:r>
          </a:p>
        </p:txBody>
      </p:sp>
      <p:sp>
        <p:nvSpPr>
          <p:cNvPr id="4" name="Slide Number Placeholder 3"/>
          <p:cNvSpPr>
            <a:spLocks noGrp="1"/>
          </p:cNvSpPr>
          <p:nvPr>
            <p:ph type="sldNum" sz="quarter" idx="5"/>
          </p:nvPr>
        </p:nvSpPr>
        <p:spPr/>
        <p:txBody>
          <a:bodyPr/>
          <a:lstStyle/>
          <a:p>
            <a:fld id="{BB390858-7705-42FF-9ACA-0F77A74F5ED6}" type="slidenum">
              <a:rPr lang="en-GB" smtClean="0"/>
              <a:t>5</a:t>
            </a:fld>
            <a:endParaRPr lang="en-GB"/>
          </a:p>
        </p:txBody>
      </p:sp>
    </p:spTree>
    <p:extLst>
      <p:ext uri="{BB962C8B-B14F-4D97-AF65-F5344CB8AC3E}">
        <p14:creationId xmlns:p14="http://schemas.microsoft.com/office/powerpoint/2010/main" val="4044524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Discussion</a:t>
            </a:r>
          </a:p>
          <a:p>
            <a:endParaRPr lang="en-GB" dirty="0">
              <a:effectLst/>
            </a:endParaRPr>
          </a:p>
          <a:p>
            <a:pPr lvl="1"/>
            <a:r>
              <a:rPr lang="en-GB" sz="1200" kern="1200" dirty="0">
                <a:solidFill>
                  <a:schemeClr val="tx1"/>
                </a:solidFill>
                <a:effectLst/>
                <a:latin typeface="+mn-lt"/>
                <a:ea typeface="+mn-ea"/>
                <a:cs typeface="+mn-cs"/>
              </a:rPr>
              <a:t>What are the challenges of using this tool? (Cost of equipment, individual vs group engagement)</a:t>
            </a:r>
          </a:p>
          <a:p>
            <a:pPr lvl="1"/>
            <a:r>
              <a:rPr lang="en-GB" sz="1200" kern="1200" dirty="0">
                <a:solidFill>
                  <a:schemeClr val="tx1"/>
                </a:solidFill>
                <a:effectLst/>
                <a:latin typeface="+mn-lt"/>
                <a:ea typeface="+mn-ea"/>
                <a:cs typeface="+mn-cs"/>
              </a:rPr>
              <a:t>What are the opportunities for using this tool? (Getting people interested in learning, reaching people who don’t want to come on a course, demonstrating to donors what the Red Cross does etc etc)</a:t>
            </a:r>
          </a:p>
          <a:p>
            <a:pPr lvl="1"/>
            <a:r>
              <a:rPr lang="en-GB" sz="1200" kern="1200" dirty="0">
                <a:solidFill>
                  <a:schemeClr val="tx1"/>
                </a:solidFill>
                <a:effectLst/>
                <a:latin typeface="+mn-lt"/>
                <a:ea typeface="+mn-ea"/>
                <a:cs typeface="+mn-cs"/>
              </a:rPr>
              <a:t>How can we take this forward to make it as useful as possible for the most number of people/NS?</a:t>
            </a:r>
          </a:p>
          <a:p>
            <a:endParaRPr lang="en-GB" dirty="0"/>
          </a:p>
        </p:txBody>
      </p:sp>
      <p:sp>
        <p:nvSpPr>
          <p:cNvPr id="4" name="Slide Number Placeholder 3"/>
          <p:cNvSpPr>
            <a:spLocks noGrp="1"/>
          </p:cNvSpPr>
          <p:nvPr>
            <p:ph type="sldNum" sz="quarter" idx="10"/>
          </p:nvPr>
        </p:nvSpPr>
        <p:spPr/>
        <p:txBody>
          <a:bodyPr/>
          <a:lstStyle/>
          <a:p>
            <a:fld id="{016C794D-7DC7-4755-8744-0523C236382F}" type="slidenum">
              <a:rPr lang="en-GB" smtClean="0"/>
              <a:t>6</a:t>
            </a:fld>
            <a:endParaRPr lang="en-GB"/>
          </a:p>
        </p:txBody>
      </p:sp>
    </p:spTree>
    <p:extLst>
      <p:ext uri="{BB962C8B-B14F-4D97-AF65-F5344CB8AC3E}">
        <p14:creationId xmlns:p14="http://schemas.microsoft.com/office/powerpoint/2010/main" val="100963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A812B-01C3-458F-8E2A-F9F2E946BB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C35FFB2-3032-4D07-9E01-F2BE68F9BB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09FD03D-C808-4D90-B50B-A5B9FD31A82B}"/>
              </a:ext>
            </a:extLst>
          </p:cNvPr>
          <p:cNvSpPr>
            <a:spLocks noGrp="1"/>
          </p:cNvSpPr>
          <p:nvPr>
            <p:ph type="dt" sz="half" idx="10"/>
          </p:nvPr>
        </p:nvSpPr>
        <p:spPr/>
        <p:txBody>
          <a:bodyPr/>
          <a:lstStyle/>
          <a:p>
            <a:fld id="{A66A08F0-703F-4F79-B829-DDB84C2A3AE0}" type="datetimeFigureOut">
              <a:rPr lang="en-GB" smtClean="0"/>
              <a:t>04/10/2019</a:t>
            </a:fld>
            <a:endParaRPr lang="en-GB"/>
          </a:p>
        </p:txBody>
      </p:sp>
      <p:sp>
        <p:nvSpPr>
          <p:cNvPr id="5" name="Footer Placeholder 4">
            <a:extLst>
              <a:ext uri="{FF2B5EF4-FFF2-40B4-BE49-F238E27FC236}">
                <a16:creationId xmlns:a16="http://schemas.microsoft.com/office/drawing/2014/main" id="{ED8C0F44-F6CA-4957-8E95-5A4B9A1CE0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F3C279-38F4-468B-A554-B8FFB9602B72}"/>
              </a:ext>
            </a:extLst>
          </p:cNvPr>
          <p:cNvSpPr>
            <a:spLocks noGrp="1"/>
          </p:cNvSpPr>
          <p:nvPr>
            <p:ph type="sldNum" sz="quarter" idx="12"/>
          </p:nvPr>
        </p:nvSpPr>
        <p:spPr/>
        <p:txBody>
          <a:bodyPr/>
          <a:lstStyle/>
          <a:p>
            <a:fld id="{223EDE3E-D4F9-46FD-AEAE-5691653DCBFB}" type="slidenum">
              <a:rPr lang="en-GB" smtClean="0"/>
              <a:t>‹#›</a:t>
            </a:fld>
            <a:endParaRPr lang="en-GB"/>
          </a:p>
        </p:txBody>
      </p:sp>
    </p:spTree>
    <p:extLst>
      <p:ext uri="{BB962C8B-B14F-4D97-AF65-F5344CB8AC3E}">
        <p14:creationId xmlns:p14="http://schemas.microsoft.com/office/powerpoint/2010/main" val="3127553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48AAF-7A3C-48A3-BF90-BD24110B310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FB2913-FFE4-4608-ADB7-0E0DEC9BB8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772B2D-85B1-4085-A17B-4B0F95009803}"/>
              </a:ext>
            </a:extLst>
          </p:cNvPr>
          <p:cNvSpPr>
            <a:spLocks noGrp="1"/>
          </p:cNvSpPr>
          <p:nvPr>
            <p:ph type="dt" sz="half" idx="10"/>
          </p:nvPr>
        </p:nvSpPr>
        <p:spPr/>
        <p:txBody>
          <a:bodyPr/>
          <a:lstStyle/>
          <a:p>
            <a:fld id="{A66A08F0-703F-4F79-B829-DDB84C2A3AE0}" type="datetimeFigureOut">
              <a:rPr lang="en-GB" smtClean="0"/>
              <a:t>04/10/2019</a:t>
            </a:fld>
            <a:endParaRPr lang="en-GB"/>
          </a:p>
        </p:txBody>
      </p:sp>
      <p:sp>
        <p:nvSpPr>
          <p:cNvPr id="5" name="Footer Placeholder 4">
            <a:extLst>
              <a:ext uri="{FF2B5EF4-FFF2-40B4-BE49-F238E27FC236}">
                <a16:creationId xmlns:a16="http://schemas.microsoft.com/office/drawing/2014/main" id="{3C22111B-C4CE-42CC-99D0-5313D1DA3C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E7E69B-8BBD-4123-9117-C811B72552EA}"/>
              </a:ext>
            </a:extLst>
          </p:cNvPr>
          <p:cNvSpPr>
            <a:spLocks noGrp="1"/>
          </p:cNvSpPr>
          <p:nvPr>
            <p:ph type="sldNum" sz="quarter" idx="12"/>
          </p:nvPr>
        </p:nvSpPr>
        <p:spPr/>
        <p:txBody>
          <a:bodyPr/>
          <a:lstStyle/>
          <a:p>
            <a:fld id="{223EDE3E-D4F9-46FD-AEAE-5691653DCBFB}" type="slidenum">
              <a:rPr lang="en-GB" smtClean="0"/>
              <a:t>‹#›</a:t>
            </a:fld>
            <a:endParaRPr lang="en-GB"/>
          </a:p>
        </p:txBody>
      </p:sp>
    </p:spTree>
    <p:extLst>
      <p:ext uri="{BB962C8B-B14F-4D97-AF65-F5344CB8AC3E}">
        <p14:creationId xmlns:p14="http://schemas.microsoft.com/office/powerpoint/2010/main" val="192312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825007-9BD1-4D42-B04F-D95F85004BF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D49B454-6127-4816-A071-F18AE453422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B5D31D-102A-4911-9040-75D61E230746}"/>
              </a:ext>
            </a:extLst>
          </p:cNvPr>
          <p:cNvSpPr>
            <a:spLocks noGrp="1"/>
          </p:cNvSpPr>
          <p:nvPr>
            <p:ph type="dt" sz="half" idx="10"/>
          </p:nvPr>
        </p:nvSpPr>
        <p:spPr/>
        <p:txBody>
          <a:bodyPr/>
          <a:lstStyle/>
          <a:p>
            <a:fld id="{A66A08F0-703F-4F79-B829-DDB84C2A3AE0}" type="datetimeFigureOut">
              <a:rPr lang="en-GB" smtClean="0"/>
              <a:t>04/10/2019</a:t>
            </a:fld>
            <a:endParaRPr lang="en-GB"/>
          </a:p>
        </p:txBody>
      </p:sp>
      <p:sp>
        <p:nvSpPr>
          <p:cNvPr id="5" name="Footer Placeholder 4">
            <a:extLst>
              <a:ext uri="{FF2B5EF4-FFF2-40B4-BE49-F238E27FC236}">
                <a16:creationId xmlns:a16="http://schemas.microsoft.com/office/drawing/2014/main" id="{D2804F2D-2845-4C09-9480-0265BD3D79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094A7B-D2D5-4777-9ACB-FA277FBC74DD}"/>
              </a:ext>
            </a:extLst>
          </p:cNvPr>
          <p:cNvSpPr>
            <a:spLocks noGrp="1"/>
          </p:cNvSpPr>
          <p:nvPr>
            <p:ph type="sldNum" sz="quarter" idx="12"/>
          </p:nvPr>
        </p:nvSpPr>
        <p:spPr/>
        <p:txBody>
          <a:bodyPr/>
          <a:lstStyle/>
          <a:p>
            <a:fld id="{223EDE3E-D4F9-46FD-AEAE-5691653DCBFB}" type="slidenum">
              <a:rPr lang="en-GB" smtClean="0"/>
              <a:t>‹#›</a:t>
            </a:fld>
            <a:endParaRPr lang="en-GB"/>
          </a:p>
        </p:txBody>
      </p:sp>
    </p:spTree>
    <p:extLst>
      <p:ext uri="{BB962C8B-B14F-4D97-AF65-F5344CB8AC3E}">
        <p14:creationId xmlns:p14="http://schemas.microsoft.com/office/powerpoint/2010/main" val="3579252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026" name="Picture 2" descr="G:\Communications\MCDB\Brand\Brand guidelines\Logos\Marque CMYK.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625467"/>
            <a:ext cx="3240765" cy="1232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388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BDF81-3CAF-4DCD-89D3-E1DBEB729FB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CEE7589-6292-4B84-AEF4-1F129D8C7F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DF03C4-5EF7-4B77-B010-9635A5FA3A50}"/>
              </a:ext>
            </a:extLst>
          </p:cNvPr>
          <p:cNvSpPr>
            <a:spLocks noGrp="1"/>
          </p:cNvSpPr>
          <p:nvPr>
            <p:ph type="dt" sz="half" idx="10"/>
          </p:nvPr>
        </p:nvSpPr>
        <p:spPr/>
        <p:txBody>
          <a:bodyPr/>
          <a:lstStyle/>
          <a:p>
            <a:fld id="{A66A08F0-703F-4F79-B829-DDB84C2A3AE0}" type="datetimeFigureOut">
              <a:rPr lang="en-GB" smtClean="0"/>
              <a:t>04/10/2019</a:t>
            </a:fld>
            <a:endParaRPr lang="en-GB"/>
          </a:p>
        </p:txBody>
      </p:sp>
      <p:sp>
        <p:nvSpPr>
          <p:cNvPr id="5" name="Footer Placeholder 4">
            <a:extLst>
              <a:ext uri="{FF2B5EF4-FFF2-40B4-BE49-F238E27FC236}">
                <a16:creationId xmlns:a16="http://schemas.microsoft.com/office/drawing/2014/main" id="{B47974F0-D7EB-4571-868C-F930D80B1D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298092-CD93-4F8F-A704-82DF23EC9F0D}"/>
              </a:ext>
            </a:extLst>
          </p:cNvPr>
          <p:cNvSpPr>
            <a:spLocks noGrp="1"/>
          </p:cNvSpPr>
          <p:nvPr>
            <p:ph type="sldNum" sz="quarter" idx="12"/>
          </p:nvPr>
        </p:nvSpPr>
        <p:spPr/>
        <p:txBody>
          <a:bodyPr/>
          <a:lstStyle/>
          <a:p>
            <a:fld id="{223EDE3E-D4F9-46FD-AEAE-5691653DCBFB}" type="slidenum">
              <a:rPr lang="en-GB" smtClean="0"/>
              <a:t>‹#›</a:t>
            </a:fld>
            <a:endParaRPr lang="en-GB"/>
          </a:p>
        </p:txBody>
      </p:sp>
    </p:spTree>
    <p:extLst>
      <p:ext uri="{BB962C8B-B14F-4D97-AF65-F5344CB8AC3E}">
        <p14:creationId xmlns:p14="http://schemas.microsoft.com/office/powerpoint/2010/main" val="3999737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D3D9C-3879-4E7C-AD8A-C20438637C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0D37E25-B783-4BB8-A168-B00DC2DF11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CA0965-3368-46C3-9FB0-E2106D268B03}"/>
              </a:ext>
            </a:extLst>
          </p:cNvPr>
          <p:cNvSpPr>
            <a:spLocks noGrp="1"/>
          </p:cNvSpPr>
          <p:nvPr>
            <p:ph type="dt" sz="half" idx="10"/>
          </p:nvPr>
        </p:nvSpPr>
        <p:spPr/>
        <p:txBody>
          <a:bodyPr/>
          <a:lstStyle/>
          <a:p>
            <a:fld id="{A66A08F0-703F-4F79-B829-DDB84C2A3AE0}" type="datetimeFigureOut">
              <a:rPr lang="en-GB" smtClean="0"/>
              <a:t>04/10/2019</a:t>
            </a:fld>
            <a:endParaRPr lang="en-GB"/>
          </a:p>
        </p:txBody>
      </p:sp>
      <p:sp>
        <p:nvSpPr>
          <p:cNvPr id="5" name="Footer Placeholder 4">
            <a:extLst>
              <a:ext uri="{FF2B5EF4-FFF2-40B4-BE49-F238E27FC236}">
                <a16:creationId xmlns:a16="http://schemas.microsoft.com/office/drawing/2014/main" id="{1588452A-9266-4715-A71D-89FDE65AE4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B803B7-D87C-4F05-8240-924F33E4A50D}"/>
              </a:ext>
            </a:extLst>
          </p:cNvPr>
          <p:cNvSpPr>
            <a:spLocks noGrp="1"/>
          </p:cNvSpPr>
          <p:nvPr>
            <p:ph type="sldNum" sz="quarter" idx="12"/>
          </p:nvPr>
        </p:nvSpPr>
        <p:spPr/>
        <p:txBody>
          <a:bodyPr/>
          <a:lstStyle/>
          <a:p>
            <a:fld id="{223EDE3E-D4F9-46FD-AEAE-5691653DCBFB}" type="slidenum">
              <a:rPr lang="en-GB" smtClean="0"/>
              <a:t>‹#›</a:t>
            </a:fld>
            <a:endParaRPr lang="en-GB"/>
          </a:p>
        </p:txBody>
      </p:sp>
    </p:spTree>
    <p:extLst>
      <p:ext uri="{BB962C8B-B14F-4D97-AF65-F5344CB8AC3E}">
        <p14:creationId xmlns:p14="http://schemas.microsoft.com/office/powerpoint/2010/main" val="3556793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74914-1A99-44C0-8ED7-4718A0CEEF5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438BCBC-E73B-4E7A-83E8-9399559D6E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4046F34-A7C9-44C2-8830-18AC2FA4D1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62A4D16-921F-4BAF-AAD0-D5E630E4E197}"/>
              </a:ext>
            </a:extLst>
          </p:cNvPr>
          <p:cNvSpPr>
            <a:spLocks noGrp="1"/>
          </p:cNvSpPr>
          <p:nvPr>
            <p:ph type="dt" sz="half" idx="10"/>
          </p:nvPr>
        </p:nvSpPr>
        <p:spPr/>
        <p:txBody>
          <a:bodyPr/>
          <a:lstStyle/>
          <a:p>
            <a:fld id="{A66A08F0-703F-4F79-B829-DDB84C2A3AE0}" type="datetimeFigureOut">
              <a:rPr lang="en-GB" smtClean="0"/>
              <a:t>04/10/2019</a:t>
            </a:fld>
            <a:endParaRPr lang="en-GB"/>
          </a:p>
        </p:txBody>
      </p:sp>
      <p:sp>
        <p:nvSpPr>
          <p:cNvPr id="6" name="Footer Placeholder 5">
            <a:extLst>
              <a:ext uri="{FF2B5EF4-FFF2-40B4-BE49-F238E27FC236}">
                <a16:creationId xmlns:a16="http://schemas.microsoft.com/office/drawing/2014/main" id="{FFAE1ECF-AEF6-47DA-A890-17431117F9A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B295797-2F53-4509-A35A-55DF1F6E7807}"/>
              </a:ext>
            </a:extLst>
          </p:cNvPr>
          <p:cNvSpPr>
            <a:spLocks noGrp="1"/>
          </p:cNvSpPr>
          <p:nvPr>
            <p:ph type="sldNum" sz="quarter" idx="12"/>
          </p:nvPr>
        </p:nvSpPr>
        <p:spPr/>
        <p:txBody>
          <a:bodyPr/>
          <a:lstStyle/>
          <a:p>
            <a:fld id="{223EDE3E-D4F9-46FD-AEAE-5691653DCBFB}" type="slidenum">
              <a:rPr lang="en-GB" smtClean="0"/>
              <a:t>‹#›</a:t>
            </a:fld>
            <a:endParaRPr lang="en-GB"/>
          </a:p>
        </p:txBody>
      </p:sp>
    </p:spTree>
    <p:extLst>
      <p:ext uri="{BB962C8B-B14F-4D97-AF65-F5344CB8AC3E}">
        <p14:creationId xmlns:p14="http://schemas.microsoft.com/office/powerpoint/2010/main" val="1076155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5A46F-D96C-4FBA-8CDC-CFB7BFC04BF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E27175E-208E-4A03-8282-5231C4F95F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0B7DE6-33F2-491C-9558-C7C975DC6C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B0612A1-EF88-4A70-8148-A1E47A059E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9113A7-F218-475A-8E03-50D73797A1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6D80F7-C178-4C6F-ABE8-F239882C084A}"/>
              </a:ext>
            </a:extLst>
          </p:cNvPr>
          <p:cNvSpPr>
            <a:spLocks noGrp="1"/>
          </p:cNvSpPr>
          <p:nvPr>
            <p:ph type="dt" sz="half" idx="10"/>
          </p:nvPr>
        </p:nvSpPr>
        <p:spPr/>
        <p:txBody>
          <a:bodyPr/>
          <a:lstStyle/>
          <a:p>
            <a:fld id="{A66A08F0-703F-4F79-B829-DDB84C2A3AE0}" type="datetimeFigureOut">
              <a:rPr lang="en-GB" smtClean="0"/>
              <a:t>04/10/2019</a:t>
            </a:fld>
            <a:endParaRPr lang="en-GB"/>
          </a:p>
        </p:txBody>
      </p:sp>
      <p:sp>
        <p:nvSpPr>
          <p:cNvPr id="8" name="Footer Placeholder 7">
            <a:extLst>
              <a:ext uri="{FF2B5EF4-FFF2-40B4-BE49-F238E27FC236}">
                <a16:creationId xmlns:a16="http://schemas.microsoft.com/office/drawing/2014/main" id="{40AD0B03-091E-4E00-9DCB-56B85DADFD9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C8E887B-A07D-44EE-9E30-B308F8B2EC16}"/>
              </a:ext>
            </a:extLst>
          </p:cNvPr>
          <p:cNvSpPr>
            <a:spLocks noGrp="1"/>
          </p:cNvSpPr>
          <p:nvPr>
            <p:ph type="sldNum" sz="quarter" idx="12"/>
          </p:nvPr>
        </p:nvSpPr>
        <p:spPr/>
        <p:txBody>
          <a:bodyPr/>
          <a:lstStyle/>
          <a:p>
            <a:fld id="{223EDE3E-D4F9-46FD-AEAE-5691653DCBFB}" type="slidenum">
              <a:rPr lang="en-GB" smtClean="0"/>
              <a:t>‹#›</a:t>
            </a:fld>
            <a:endParaRPr lang="en-GB"/>
          </a:p>
        </p:txBody>
      </p:sp>
    </p:spTree>
    <p:extLst>
      <p:ext uri="{BB962C8B-B14F-4D97-AF65-F5344CB8AC3E}">
        <p14:creationId xmlns:p14="http://schemas.microsoft.com/office/powerpoint/2010/main" val="1137274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C2A2E-E043-4515-8D7D-BF97D372443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73E35F4-DCA6-4ACA-8DA7-19FA2F5B400E}"/>
              </a:ext>
            </a:extLst>
          </p:cNvPr>
          <p:cNvSpPr>
            <a:spLocks noGrp="1"/>
          </p:cNvSpPr>
          <p:nvPr>
            <p:ph type="dt" sz="half" idx="10"/>
          </p:nvPr>
        </p:nvSpPr>
        <p:spPr/>
        <p:txBody>
          <a:bodyPr/>
          <a:lstStyle/>
          <a:p>
            <a:fld id="{A66A08F0-703F-4F79-B829-DDB84C2A3AE0}" type="datetimeFigureOut">
              <a:rPr lang="en-GB" smtClean="0"/>
              <a:t>04/10/2019</a:t>
            </a:fld>
            <a:endParaRPr lang="en-GB"/>
          </a:p>
        </p:txBody>
      </p:sp>
      <p:sp>
        <p:nvSpPr>
          <p:cNvPr id="4" name="Footer Placeholder 3">
            <a:extLst>
              <a:ext uri="{FF2B5EF4-FFF2-40B4-BE49-F238E27FC236}">
                <a16:creationId xmlns:a16="http://schemas.microsoft.com/office/drawing/2014/main" id="{C6C2EE53-9A87-4468-8311-6E6D7D20523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17FFD60-5F8D-4E32-AE3F-70EF294DCDD6}"/>
              </a:ext>
            </a:extLst>
          </p:cNvPr>
          <p:cNvSpPr>
            <a:spLocks noGrp="1"/>
          </p:cNvSpPr>
          <p:nvPr>
            <p:ph type="sldNum" sz="quarter" idx="12"/>
          </p:nvPr>
        </p:nvSpPr>
        <p:spPr/>
        <p:txBody>
          <a:bodyPr/>
          <a:lstStyle/>
          <a:p>
            <a:fld id="{223EDE3E-D4F9-46FD-AEAE-5691653DCBFB}" type="slidenum">
              <a:rPr lang="en-GB" smtClean="0"/>
              <a:t>‹#›</a:t>
            </a:fld>
            <a:endParaRPr lang="en-GB"/>
          </a:p>
        </p:txBody>
      </p:sp>
    </p:spTree>
    <p:extLst>
      <p:ext uri="{BB962C8B-B14F-4D97-AF65-F5344CB8AC3E}">
        <p14:creationId xmlns:p14="http://schemas.microsoft.com/office/powerpoint/2010/main" val="2769107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C550AD-3657-4AE9-9489-FA5B985371E8}"/>
              </a:ext>
            </a:extLst>
          </p:cNvPr>
          <p:cNvSpPr>
            <a:spLocks noGrp="1"/>
          </p:cNvSpPr>
          <p:nvPr>
            <p:ph type="dt" sz="half" idx="10"/>
          </p:nvPr>
        </p:nvSpPr>
        <p:spPr/>
        <p:txBody>
          <a:bodyPr/>
          <a:lstStyle/>
          <a:p>
            <a:fld id="{A66A08F0-703F-4F79-B829-DDB84C2A3AE0}" type="datetimeFigureOut">
              <a:rPr lang="en-GB" smtClean="0"/>
              <a:t>04/10/2019</a:t>
            </a:fld>
            <a:endParaRPr lang="en-GB"/>
          </a:p>
        </p:txBody>
      </p:sp>
      <p:sp>
        <p:nvSpPr>
          <p:cNvPr id="3" name="Footer Placeholder 2">
            <a:extLst>
              <a:ext uri="{FF2B5EF4-FFF2-40B4-BE49-F238E27FC236}">
                <a16:creationId xmlns:a16="http://schemas.microsoft.com/office/drawing/2014/main" id="{BF59B6C8-DD6F-42EA-8347-32131214997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0EF7FE7-6956-4F5C-A8A7-F2457814A5E6}"/>
              </a:ext>
            </a:extLst>
          </p:cNvPr>
          <p:cNvSpPr>
            <a:spLocks noGrp="1"/>
          </p:cNvSpPr>
          <p:nvPr>
            <p:ph type="sldNum" sz="quarter" idx="12"/>
          </p:nvPr>
        </p:nvSpPr>
        <p:spPr/>
        <p:txBody>
          <a:bodyPr/>
          <a:lstStyle/>
          <a:p>
            <a:fld id="{223EDE3E-D4F9-46FD-AEAE-5691653DCBFB}" type="slidenum">
              <a:rPr lang="en-GB" smtClean="0"/>
              <a:t>‹#›</a:t>
            </a:fld>
            <a:endParaRPr lang="en-GB"/>
          </a:p>
        </p:txBody>
      </p:sp>
    </p:spTree>
    <p:extLst>
      <p:ext uri="{BB962C8B-B14F-4D97-AF65-F5344CB8AC3E}">
        <p14:creationId xmlns:p14="http://schemas.microsoft.com/office/powerpoint/2010/main" val="3339639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60904-6E1F-425D-932B-3C69983875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BA05E85-9A7B-4666-BA64-3F8F07FDC0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245246F-CA2E-4186-A27E-031BFCA1DF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1D1290-CD47-4B91-B31C-D8DD11107C31}"/>
              </a:ext>
            </a:extLst>
          </p:cNvPr>
          <p:cNvSpPr>
            <a:spLocks noGrp="1"/>
          </p:cNvSpPr>
          <p:nvPr>
            <p:ph type="dt" sz="half" idx="10"/>
          </p:nvPr>
        </p:nvSpPr>
        <p:spPr/>
        <p:txBody>
          <a:bodyPr/>
          <a:lstStyle/>
          <a:p>
            <a:fld id="{A66A08F0-703F-4F79-B829-DDB84C2A3AE0}" type="datetimeFigureOut">
              <a:rPr lang="en-GB" smtClean="0"/>
              <a:t>04/10/2019</a:t>
            </a:fld>
            <a:endParaRPr lang="en-GB"/>
          </a:p>
        </p:txBody>
      </p:sp>
      <p:sp>
        <p:nvSpPr>
          <p:cNvPr id="6" name="Footer Placeholder 5">
            <a:extLst>
              <a:ext uri="{FF2B5EF4-FFF2-40B4-BE49-F238E27FC236}">
                <a16:creationId xmlns:a16="http://schemas.microsoft.com/office/drawing/2014/main" id="{7A5573DC-64B2-46F9-9AD4-8D180EDB58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6764EB-7236-4FB9-AEBD-2821F43EABE1}"/>
              </a:ext>
            </a:extLst>
          </p:cNvPr>
          <p:cNvSpPr>
            <a:spLocks noGrp="1"/>
          </p:cNvSpPr>
          <p:nvPr>
            <p:ph type="sldNum" sz="quarter" idx="12"/>
          </p:nvPr>
        </p:nvSpPr>
        <p:spPr/>
        <p:txBody>
          <a:bodyPr/>
          <a:lstStyle/>
          <a:p>
            <a:fld id="{223EDE3E-D4F9-46FD-AEAE-5691653DCBFB}" type="slidenum">
              <a:rPr lang="en-GB" smtClean="0"/>
              <a:t>‹#›</a:t>
            </a:fld>
            <a:endParaRPr lang="en-GB"/>
          </a:p>
        </p:txBody>
      </p:sp>
    </p:spTree>
    <p:extLst>
      <p:ext uri="{BB962C8B-B14F-4D97-AF65-F5344CB8AC3E}">
        <p14:creationId xmlns:p14="http://schemas.microsoft.com/office/powerpoint/2010/main" val="2275789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F48D6-BEDF-4C21-8AFD-1D4CD6ECB4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FDAFD3A-B755-4361-93E0-EBC0457CA8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95FE6F1-6D76-4646-A87C-DB270C1022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D2ADFB-16FD-45F1-9FC5-6998477DF69B}"/>
              </a:ext>
            </a:extLst>
          </p:cNvPr>
          <p:cNvSpPr>
            <a:spLocks noGrp="1"/>
          </p:cNvSpPr>
          <p:nvPr>
            <p:ph type="dt" sz="half" idx="10"/>
          </p:nvPr>
        </p:nvSpPr>
        <p:spPr/>
        <p:txBody>
          <a:bodyPr/>
          <a:lstStyle/>
          <a:p>
            <a:fld id="{A66A08F0-703F-4F79-B829-DDB84C2A3AE0}" type="datetimeFigureOut">
              <a:rPr lang="en-GB" smtClean="0"/>
              <a:t>04/10/2019</a:t>
            </a:fld>
            <a:endParaRPr lang="en-GB"/>
          </a:p>
        </p:txBody>
      </p:sp>
      <p:sp>
        <p:nvSpPr>
          <p:cNvPr id="6" name="Footer Placeholder 5">
            <a:extLst>
              <a:ext uri="{FF2B5EF4-FFF2-40B4-BE49-F238E27FC236}">
                <a16:creationId xmlns:a16="http://schemas.microsoft.com/office/drawing/2014/main" id="{3A5077F3-F813-4782-8344-4FF45E4E862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3AC5C2B-9557-450D-B539-EA1E1364E986}"/>
              </a:ext>
            </a:extLst>
          </p:cNvPr>
          <p:cNvSpPr>
            <a:spLocks noGrp="1"/>
          </p:cNvSpPr>
          <p:nvPr>
            <p:ph type="sldNum" sz="quarter" idx="12"/>
          </p:nvPr>
        </p:nvSpPr>
        <p:spPr/>
        <p:txBody>
          <a:bodyPr/>
          <a:lstStyle/>
          <a:p>
            <a:fld id="{223EDE3E-D4F9-46FD-AEAE-5691653DCBFB}" type="slidenum">
              <a:rPr lang="en-GB" smtClean="0"/>
              <a:t>‹#›</a:t>
            </a:fld>
            <a:endParaRPr lang="en-GB"/>
          </a:p>
        </p:txBody>
      </p:sp>
    </p:spTree>
    <p:extLst>
      <p:ext uri="{BB962C8B-B14F-4D97-AF65-F5344CB8AC3E}">
        <p14:creationId xmlns:p14="http://schemas.microsoft.com/office/powerpoint/2010/main" val="1241603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B07A32-DAD5-41EA-9C15-FF02FD148C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568AEF2-F9BD-4F38-B79D-6D8F639C7C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C6D177-5824-42EE-AA0C-F19B07A396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6A08F0-703F-4F79-B829-DDB84C2A3AE0}" type="datetimeFigureOut">
              <a:rPr lang="en-GB" smtClean="0"/>
              <a:t>04/10/2019</a:t>
            </a:fld>
            <a:endParaRPr lang="en-GB"/>
          </a:p>
        </p:txBody>
      </p:sp>
      <p:sp>
        <p:nvSpPr>
          <p:cNvPr id="5" name="Footer Placeholder 4">
            <a:extLst>
              <a:ext uri="{FF2B5EF4-FFF2-40B4-BE49-F238E27FC236}">
                <a16:creationId xmlns:a16="http://schemas.microsoft.com/office/drawing/2014/main" id="{55687DE5-074B-4471-A7D9-25BC7ABB1C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C74BC58-3EC9-40BF-B78B-E77A56047F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EDE3E-D4F9-46FD-AEAE-5691653DCBFB}" type="slidenum">
              <a:rPr lang="en-GB" smtClean="0"/>
              <a:t>‹#›</a:t>
            </a:fld>
            <a:endParaRPr lang="en-GB"/>
          </a:p>
        </p:txBody>
      </p:sp>
    </p:spTree>
    <p:extLst>
      <p:ext uri="{BB962C8B-B14F-4D97-AF65-F5344CB8AC3E}">
        <p14:creationId xmlns:p14="http://schemas.microsoft.com/office/powerpoint/2010/main" val="1080838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BE656BE-B0DA-4E39-851E-B71CBBEFEB94}"/>
              </a:ext>
            </a:extLst>
          </p:cNvPr>
          <p:cNvPicPr>
            <a:picLocks noChangeAspect="1"/>
          </p:cNvPicPr>
          <p:nvPr/>
        </p:nvPicPr>
        <p:blipFill rotWithShape="1">
          <a:blip r:embed="rId3"/>
          <a:srcRect t="712" r="-3" b="-3"/>
          <a:stretch/>
        </p:blipFill>
        <p:spPr>
          <a:xfrm>
            <a:off x="5622233" y="10"/>
            <a:ext cx="6569769" cy="3750724"/>
          </a:xfrm>
          <a:custGeom>
            <a:avLst/>
            <a:gdLst>
              <a:gd name="connsiteX0" fmla="*/ 1738471 w 6569769"/>
              <a:gd name="connsiteY0" fmla="*/ 0 h 3750734"/>
              <a:gd name="connsiteX1" fmla="*/ 6569769 w 6569769"/>
              <a:gd name="connsiteY1" fmla="*/ 0 h 3750734"/>
              <a:gd name="connsiteX2" fmla="*/ 6569769 w 6569769"/>
              <a:gd name="connsiteY2" fmla="*/ 3750734 h 3750734"/>
              <a:gd name="connsiteX3" fmla="*/ 0 w 6569769"/>
              <a:gd name="connsiteY3" fmla="*/ 3750734 h 3750734"/>
            </a:gdLst>
            <a:ahLst/>
            <a:cxnLst>
              <a:cxn ang="0">
                <a:pos x="connsiteX0" y="connsiteY0"/>
              </a:cxn>
              <a:cxn ang="0">
                <a:pos x="connsiteX1" y="connsiteY1"/>
              </a:cxn>
              <a:cxn ang="0">
                <a:pos x="connsiteX2" y="connsiteY2"/>
              </a:cxn>
              <a:cxn ang="0">
                <a:pos x="connsiteX3" y="connsiteY3"/>
              </a:cxn>
            </a:cxnLst>
            <a:rect l="l" t="t" r="r" b="b"/>
            <a:pathLst>
              <a:path w="6569769" h="3750734">
                <a:moveTo>
                  <a:pt x="1738471" y="0"/>
                </a:moveTo>
                <a:lnTo>
                  <a:pt x="6569769" y="0"/>
                </a:lnTo>
                <a:lnTo>
                  <a:pt x="6569769" y="3750734"/>
                </a:lnTo>
                <a:lnTo>
                  <a:pt x="0" y="3750734"/>
                </a:lnTo>
                <a:close/>
              </a:path>
            </a:pathLst>
          </a:custGeom>
        </p:spPr>
      </p:pic>
      <p:pic>
        <p:nvPicPr>
          <p:cNvPr id="6" name="Picture 5">
            <a:extLst>
              <a:ext uri="{FF2B5EF4-FFF2-40B4-BE49-F238E27FC236}">
                <a16:creationId xmlns:a16="http://schemas.microsoft.com/office/drawing/2014/main" id="{718BBDB7-4DCE-417E-A91B-F8DE565326ED}"/>
              </a:ext>
            </a:extLst>
          </p:cNvPr>
          <p:cNvPicPr>
            <a:picLocks noChangeAspect="1"/>
          </p:cNvPicPr>
          <p:nvPr/>
        </p:nvPicPr>
        <p:blipFill rotWithShape="1">
          <a:blip r:embed="rId4"/>
          <a:srcRect t="7841" b="18733"/>
          <a:stretch/>
        </p:blipFill>
        <p:spPr>
          <a:xfrm>
            <a:off x="4182011" y="3887894"/>
            <a:ext cx="8009991" cy="2970106"/>
          </a:xfrm>
          <a:custGeom>
            <a:avLst/>
            <a:gdLst>
              <a:gd name="connsiteX0" fmla="*/ 1376648 w 8009991"/>
              <a:gd name="connsiteY0" fmla="*/ 0 h 2970106"/>
              <a:gd name="connsiteX1" fmla="*/ 8009991 w 8009991"/>
              <a:gd name="connsiteY1" fmla="*/ 0 h 2970106"/>
              <a:gd name="connsiteX2" fmla="*/ 8009991 w 8009991"/>
              <a:gd name="connsiteY2" fmla="*/ 2970106 h 2970106"/>
              <a:gd name="connsiteX3" fmla="*/ 0 w 8009991"/>
              <a:gd name="connsiteY3" fmla="*/ 2970106 h 2970106"/>
            </a:gdLst>
            <a:ahLst/>
            <a:cxnLst>
              <a:cxn ang="0">
                <a:pos x="connsiteX0" y="connsiteY0"/>
              </a:cxn>
              <a:cxn ang="0">
                <a:pos x="connsiteX1" y="connsiteY1"/>
              </a:cxn>
              <a:cxn ang="0">
                <a:pos x="connsiteX2" y="connsiteY2"/>
              </a:cxn>
              <a:cxn ang="0">
                <a:pos x="connsiteX3" y="connsiteY3"/>
              </a:cxn>
            </a:cxnLst>
            <a:rect l="l" t="t" r="r" b="b"/>
            <a:pathLst>
              <a:path w="8009991" h="2970106">
                <a:moveTo>
                  <a:pt x="1376648" y="0"/>
                </a:moveTo>
                <a:lnTo>
                  <a:pt x="8009991" y="0"/>
                </a:lnTo>
                <a:lnTo>
                  <a:pt x="8009991" y="2970106"/>
                </a:lnTo>
                <a:lnTo>
                  <a:pt x="0" y="2970106"/>
                </a:lnTo>
                <a:close/>
              </a:path>
            </a:pathLst>
          </a:custGeom>
        </p:spPr>
      </p:pic>
      <p:pic>
        <p:nvPicPr>
          <p:cNvPr id="4" name="Content Placeholder 4">
            <a:extLst>
              <a:ext uri="{FF2B5EF4-FFF2-40B4-BE49-F238E27FC236}">
                <a16:creationId xmlns:a16="http://schemas.microsoft.com/office/drawing/2014/main" id="{E4A90894-AF3F-4949-9C8E-2D8BA0505EB6}"/>
              </a:ext>
            </a:extLst>
          </p:cNvPr>
          <p:cNvPicPr>
            <a:picLocks noChangeAspect="1"/>
          </p:cNvPicPr>
          <p:nvPr/>
        </p:nvPicPr>
        <p:blipFill rotWithShape="1">
          <a:blip r:embed="rId5"/>
          <a:srcRect t="19836" r="1" b="15726"/>
          <a:stretch/>
        </p:blipFill>
        <p:spPr>
          <a:xfrm>
            <a:off x="20" y="10"/>
            <a:ext cx="7503091" cy="6857990"/>
          </a:xfrm>
          <a:custGeom>
            <a:avLst/>
            <a:gdLst>
              <a:gd name="connsiteX0" fmla="*/ 0 w 7503111"/>
              <a:gd name="connsiteY0" fmla="*/ 0 h 6858000"/>
              <a:gd name="connsiteX1" fmla="*/ 677334 w 7503111"/>
              <a:gd name="connsiteY1" fmla="*/ 0 h 6858000"/>
              <a:gd name="connsiteX2" fmla="*/ 1168036 w 7503111"/>
              <a:gd name="connsiteY2" fmla="*/ 0 h 6858000"/>
              <a:gd name="connsiteX3" fmla="*/ 1205499 w 7503111"/>
              <a:gd name="connsiteY3" fmla="*/ 0 h 6858000"/>
              <a:gd name="connsiteX4" fmla="*/ 1647632 w 7503111"/>
              <a:gd name="connsiteY4" fmla="*/ 0 h 6858000"/>
              <a:gd name="connsiteX5" fmla="*/ 7215401 w 7503111"/>
              <a:gd name="connsiteY5" fmla="*/ 0 h 6858000"/>
              <a:gd name="connsiteX6" fmla="*/ 4041567 w 7503111"/>
              <a:gd name="connsiteY6" fmla="*/ 6852993 h 6858000"/>
              <a:gd name="connsiteX7" fmla="*/ 7503111 w 7503111"/>
              <a:gd name="connsiteY7" fmla="*/ 6852993 h 6858000"/>
              <a:gd name="connsiteX8" fmla="*/ 7503111 w 7503111"/>
              <a:gd name="connsiteY8" fmla="*/ 6852994 h 6858000"/>
              <a:gd name="connsiteX9" fmla="*/ 1647632 w 7503111"/>
              <a:gd name="connsiteY9" fmla="*/ 6852994 h 6858000"/>
              <a:gd name="connsiteX10" fmla="*/ 1647632 w 7503111"/>
              <a:gd name="connsiteY10" fmla="*/ 6858000 h 6858000"/>
              <a:gd name="connsiteX11" fmla="*/ 0 w 750311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03111" h="6858000">
                <a:moveTo>
                  <a:pt x="0" y="0"/>
                </a:moveTo>
                <a:lnTo>
                  <a:pt x="677334" y="0"/>
                </a:lnTo>
                <a:lnTo>
                  <a:pt x="1168036" y="0"/>
                </a:lnTo>
                <a:lnTo>
                  <a:pt x="1205499" y="0"/>
                </a:lnTo>
                <a:lnTo>
                  <a:pt x="1647632" y="0"/>
                </a:lnTo>
                <a:lnTo>
                  <a:pt x="7215401" y="0"/>
                </a:lnTo>
                <a:lnTo>
                  <a:pt x="4041567" y="6852993"/>
                </a:lnTo>
                <a:lnTo>
                  <a:pt x="7503111" y="6852993"/>
                </a:lnTo>
                <a:lnTo>
                  <a:pt x="7503111" y="6852994"/>
                </a:lnTo>
                <a:lnTo>
                  <a:pt x="1647632" y="6852994"/>
                </a:lnTo>
                <a:lnTo>
                  <a:pt x="1647632" y="6858000"/>
                </a:lnTo>
                <a:lnTo>
                  <a:pt x="0" y="6858000"/>
                </a:lnTo>
                <a:close/>
              </a:path>
            </a:pathLst>
          </a:custGeom>
        </p:spPr>
      </p:pic>
    </p:spTree>
    <p:extLst>
      <p:ext uri="{BB962C8B-B14F-4D97-AF65-F5344CB8AC3E}">
        <p14:creationId xmlns:p14="http://schemas.microsoft.com/office/powerpoint/2010/main" val="1479132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44F963-6652-4CE2-9785-5755A153C102}"/>
              </a:ext>
            </a:extLst>
          </p:cNvPr>
          <p:cNvPicPr>
            <a:picLocks noChangeAspect="1"/>
          </p:cNvPicPr>
          <p:nvPr/>
        </p:nvPicPr>
        <p:blipFill>
          <a:blip r:embed="rId3"/>
          <a:stretch>
            <a:fillRect/>
          </a:stretch>
        </p:blipFill>
        <p:spPr>
          <a:xfrm>
            <a:off x="843808" y="256513"/>
            <a:ext cx="9871817" cy="5487095"/>
          </a:xfrm>
          <a:prstGeom prst="rect">
            <a:avLst/>
          </a:prstGeom>
        </p:spPr>
      </p:pic>
      <p:pic>
        <p:nvPicPr>
          <p:cNvPr id="3" name="Picture 2">
            <a:extLst>
              <a:ext uri="{FF2B5EF4-FFF2-40B4-BE49-F238E27FC236}">
                <a16:creationId xmlns:a16="http://schemas.microsoft.com/office/drawing/2014/main" id="{13F4738B-F380-47D3-813D-4092F20D8B63}"/>
              </a:ext>
            </a:extLst>
          </p:cNvPr>
          <p:cNvPicPr>
            <a:picLocks noChangeAspect="1"/>
          </p:cNvPicPr>
          <p:nvPr/>
        </p:nvPicPr>
        <p:blipFill>
          <a:blip r:embed="rId4"/>
          <a:stretch>
            <a:fillRect/>
          </a:stretch>
        </p:blipFill>
        <p:spPr>
          <a:xfrm>
            <a:off x="10715625" y="5305865"/>
            <a:ext cx="1476375" cy="1676400"/>
          </a:xfrm>
          <a:prstGeom prst="rect">
            <a:avLst/>
          </a:prstGeom>
        </p:spPr>
      </p:pic>
      <p:sp>
        <p:nvSpPr>
          <p:cNvPr id="4" name="TextBox 3">
            <a:extLst>
              <a:ext uri="{FF2B5EF4-FFF2-40B4-BE49-F238E27FC236}">
                <a16:creationId xmlns:a16="http://schemas.microsoft.com/office/drawing/2014/main" id="{2D081322-4C30-4726-8E2F-10FE0458F1DE}"/>
              </a:ext>
            </a:extLst>
          </p:cNvPr>
          <p:cNvSpPr txBox="1"/>
          <p:nvPr/>
        </p:nvSpPr>
        <p:spPr>
          <a:xfrm>
            <a:off x="3601329" y="5866228"/>
            <a:ext cx="1474254" cy="646331"/>
          </a:xfrm>
          <a:prstGeom prst="rect">
            <a:avLst/>
          </a:prstGeom>
          <a:noFill/>
        </p:spPr>
        <p:txBody>
          <a:bodyPr wrap="square" rtlCol="0">
            <a:spAutoFit/>
          </a:bodyPr>
          <a:lstStyle/>
          <a:p>
            <a:r>
              <a:rPr lang="en-GB" b="1" dirty="0"/>
              <a:t>Issam Naime </a:t>
            </a:r>
          </a:p>
          <a:p>
            <a:r>
              <a:rPr lang="en-GB" b="1" dirty="0"/>
              <a:t>Emily Oliver</a:t>
            </a:r>
          </a:p>
        </p:txBody>
      </p:sp>
      <p:sp>
        <p:nvSpPr>
          <p:cNvPr id="5" name="TextBox 4">
            <a:extLst>
              <a:ext uri="{FF2B5EF4-FFF2-40B4-BE49-F238E27FC236}">
                <a16:creationId xmlns:a16="http://schemas.microsoft.com/office/drawing/2014/main" id="{ECCFF732-F8E1-4D70-B9F8-1AF9F1A4669A}"/>
              </a:ext>
            </a:extLst>
          </p:cNvPr>
          <p:cNvSpPr txBox="1"/>
          <p:nvPr/>
        </p:nvSpPr>
        <p:spPr>
          <a:xfrm>
            <a:off x="5779716" y="5927784"/>
            <a:ext cx="5414755" cy="584775"/>
          </a:xfrm>
          <a:prstGeom prst="rect">
            <a:avLst/>
          </a:prstGeom>
          <a:noFill/>
        </p:spPr>
        <p:txBody>
          <a:bodyPr wrap="square" rtlCol="0">
            <a:spAutoFit/>
          </a:bodyPr>
          <a:lstStyle/>
          <a:p>
            <a:r>
              <a:rPr lang="en-GB" sz="3200" b="1" dirty="0"/>
              <a:t>Virtual reality</a:t>
            </a:r>
          </a:p>
        </p:txBody>
      </p:sp>
    </p:spTree>
    <p:extLst>
      <p:ext uri="{BB962C8B-B14F-4D97-AF65-F5344CB8AC3E}">
        <p14:creationId xmlns:p14="http://schemas.microsoft.com/office/powerpoint/2010/main" val="1139634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3FFFD8-4E50-492B-8E7B-C594D8C6EAE5}"/>
              </a:ext>
            </a:extLst>
          </p:cNvPr>
          <p:cNvSpPr>
            <a:spLocks noGrp="1"/>
          </p:cNvSpPr>
          <p:nvPr>
            <p:ph type="ctrTitle"/>
          </p:nvPr>
        </p:nvSpPr>
        <p:spPr>
          <a:xfrm>
            <a:off x="6746627" y="489204"/>
            <a:ext cx="4645250" cy="2889114"/>
          </a:xfrm>
        </p:spPr>
        <p:txBody>
          <a:bodyPr anchor="b">
            <a:normAutofit/>
          </a:bodyPr>
          <a:lstStyle/>
          <a:p>
            <a:pPr algn="l"/>
            <a:r>
              <a:rPr lang="en-GB" sz="3200" dirty="0">
                <a:solidFill>
                  <a:schemeClr val="bg1"/>
                </a:solidFill>
              </a:rPr>
              <a:t>Why VR?</a:t>
            </a:r>
            <a:br>
              <a:rPr lang="en-GB" sz="3200" dirty="0">
                <a:solidFill>
                  <a:schemeClr val="bg1"/>
                </a:solidFill>
              </a:rPr>
            </a:br>
            <a:r>
              <a:rPr lang="en-GB" sz="3200" dirty="0">
                <a:solidFill>
                  <a:schemeClr val="bg1"/>
                </a:solidFill>
              </a:rPr>
              <a:t>New tools: new topics</a:t>
            </a:r>
            <a:br>
              <a:rPr lang="en-GB" sz="3200" dirty="0">
                <a:solidFill>
                  <a:schemeClr val="bg1"/>
                </a:solidFill>
              </a:rPr>
            </a:br>
            <a:r>
              <a:rPr lang="en-GB" sz="3200" dirty="0">
                <a:solidFill>
                  <a:schemeClr val="bg1"/>
                </a:solidFill>
              </a:rPr>
              <a:t>What about first aid?</a:t>
            </a:r>
          </a:p>
        </p:txBody>
      </p:sp>
      <p:sp>
        <p:nvSpPr>
          <p:cNvPr id="3" name="Subtitle 2">
            <a:extLst>
              <a:ext uri="{FF2B5EF4-FFF2-40B4-BE49-F238E27FC236}">
                <a16:creationId xmlns:a16="http://schemas.microsoft.com/office/drawing/2014/main" id="{2A58449D-AB6D-435E-9312-E9DA5A65B820}"/>
              </a:ext>
            </a:extLst>
          </p:cNvPr>
          <p:cNvSpPr>
            <a:spLocks noGrp="1"/>
          </p:cNvSpPr>
          <p:nvPr>
            <p:ph type="subTitle" idx="1"/>
          </p:nvPr>
        </p:nvSpPr>
        <p:spPr>
          <a:xfrm>
            <a:off x="6746627" y="4750893"/>
            <a:ext cx="4645250" cy="1147863"/>
          </a:xfrm>
        </p:spPr>
        <p:txBody>
          <a:bodyPr anchor="t">
            <a:normAutofit/>
          </a:bodyPr>
          <a:lstStyle/>
          <a:p>
            <a:pPr algn="l"/>
            <a:r>
              <a:rPr lang="en-GB" sz="3600" dirty="0">
                <a:solidFill>
                  <a:schemeClr val="bg1"/>
                </a:solidFill>
              </a:rPr>
              <a:t>Issam Naime</a:t>
            </a:r>
          </a:p>
        </p:txBody>
      </p:sp>
      <p:sp>
        <p:nvSpPr>
          <p:cNvPr id="11" name="Freeform: Shape 1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078577AD-A8D8-4D61-9FC1-F52047774043}"/>
              </a:ext>
            </a:extLst>
          </p:cNvPr>
          <p:cNvPicPr>
            <a:picLocks noChangeAspect="1"/>
          </p:cNvPicPr>
          <p:nvPr/>
        </p:nvPicPr>
        <p:blipFill>
          <a:blip r:embed="rId3"/>
          <a:stretch>
            <a:fillRect/>
          </a:stretch>
        </p:blipFill>
        <p:spPr>
          <a:xfrm>
            <a:off x="456740" y="489204"/>
            <a:ext cx="3973126" cy="4511421"/>
          </a:xfrm>
          <a:prstGeom prst="rect">
            <a:avLst/>
          </a:prstGeom>
        </p:spPr>
      </p:pic>
    </p:spTree>
    <p:extLst>
      <p:ext uri="{BB962C8B-B14F-4D97-AF65-F5344CB8AC3E}">
        <p14:creationId xmlns:p14="http://schemas.microsoft.com/office/powerpoint/2010/main" val="3418114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532B65-F81F-4B82-B1AE-67ACEFA4CCDD}"/>
              </a:ext>
            </a:extLst>
          </p:cNvPr>
          <p:cNvPicPr>
            <a:picLocks noChangeAspect="1"/>
          </p:cNvPicPr>
          <p:nvPr/>
        </p:nvPicPr>
        <p:blipFill rotWithShape="1">
          <a:blip r:embed="rId3"/>
          <a:srcRect t="21021" r="2" b="49012"/>
          <a:stretch/>
        </p:blipFill>
        <p:spPr>
          <a:xfrm>
            <a:off x="321730" y="321732"/>
            <a:ext cx="5728548" cy="3079194"/>
          </a:xfrm>
          <a:prstGeom prst="rect">
            <a:avLst/>
          </a:prstGeom>
        </p:spPr>
      </p:pic>
      <p:pic>
        <p:nvPicPr>
          <p:cNvPr id="9" name="Picture 8">
            <a:extLst>
              <a:ext uri="{FF2B5EF4-FFF2-40B4-BE49-F238E27FC236}">
                <a16:creationId xmlns:a16="http://schemas.microsoft.com/office/drawing/2014/main" id="{5D3D1964-08E8-44F4-BEAF-FCBB07C117C4}"/>
              </a:ext>
            </a:extLst>
          </p:cNvPr>
          <p:cNvPicPr>
            <a:picLocks noChangeAspect="1"/>
          </p:cNvPicPr>
          <p:nvPr/>
        </p:nvPicPr>
        <p:blipFill rotWithShape="1">
          <a:blip r:embed="rId4"/>
          <a:srcRect t="4189" r="-3" b="15821"/>
          <a:stretch/>
        </p:blipFill>
        <p:spPr>
          <a:xfrm>
            <a:off x="321730" y="3489158"/>
            <a:ext cx="5728548" cy="3047107"/>
          </a:xfrm>
          <a:prstGeom prst="rect">
            <a:avLst/>
          </a:prstGeom>
        </p:spPr>
      </p:pic>
      <p:pic>
        <p:nvPicPr>
          <p:cNvPr id="7" name="Picture 6">
            <a:extLst>
              <a:ext uri="{FF2B5EF4-FFF2-40B4-BE49-F238E27FC236}">
                <a16:creationId xmlns:a16="http://schemas.microsoft.com/office/drawing/2014/main" id="{752BAD3C-71F4-4677-80FE-B1807B3387A8}"/>
              </a:ext>
            </a:extLst>
          </p:cNvPr>
          <p:cNvPicPr>
            <a:picLocks noChangeAspect="1"/>
          </p:cNvPicPr>
          <p:nvPr/>
        </p:nvPicPr>
        <p:blipFill rotWithShape="1">
          <a:blip r:embed="rId5"/>
          <a:srcRect r="2" b="25148"/>
          <a:stretch/>
        </p:blipFill>
        <p:spPr>
          <a:xfrm>
            <a:off x="6141723" y="321732"/>
            <a:ext cx="5728547" cy="6214533"/>
          </a:xfrm>
          <a:prstGeom prst="rect">
            <a:avLst/>
          </a:prstGeom>
        </p:spPr>
      </p:pic>
    </p:spTree>
    <p:extLst>
      <p:ext uri="{BB962C8B-B14F-4D97-AF65-F5344CB8AC3E}">
        <p14:creationId xmlns:p14="http://schemas.microsoft.com/office/powerpoint/2010/main" val="1942000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5F7D1304-8F6E-4802-A262-FFCC5FBE69F5}"/>
              </a:ext>
            </a:extLst>
          </p:cNvPr>
          <p:cNvGraphicFramePr/>
          <p:nvPr>
            <p:extLst>
              <p:ext uri="{D42A27DB-BD31-4B8C-83A1-F6EECF244321}">
                <p14:modId xmlns:p14="http://schemas.microsoft.com/office/powerpoint/2010/main" val="3753651504"/>
              </p:ext>
            </p:extLst>
          </p:nvPr>
        </p:nvGraphicFramePr>
        <p:xfrm>
          <a:off x="1020147" y="825759"/>
          <a:ext cx="10151706" cy="5803641"/>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5932D471-64F3-481F-A2D4-4692215C2335}"/>
              </a:ext>
            </a:extLst>
          </p:cNvPr>
          <p:cNvSpPr txBox="1"/>
          <p:nvPr/>
        </p:nvSpPr>
        <p:spPr>
          <a:xfrm>
            <a:off x="1399592" y="533371"/>
            <a:ext cx="9274628" cy="584775"/>
          </a:xfrm>
          <a:prstGeom prst="rect">
            <a:avLst/>
          </a:prstGeom>
          <a:noFill/>
        </p:spPr>
        <p:txBody>
          <a:bodyPr wrap="square" rtlCol="0">
            <a:spAutoFit/>
          </a:bodyPr>
          <a:lstStyle/>
          <a:p>
            <a:r>
              <a:rPr lang="en-GB" sz="3200" b="1" dirty="0"/>
              <a:t>How can the simulation best be used?</a:t>
            </a:r>
          </a:p>
        </p:txBody>
      </p:sp>
    </p:spTree>
    <p:extLst>
      <p:ext uri="{BB962C8B-B14F-4D97-AF65-F5344CB8AC3E}">
        <p14:creationId xmlns:p14="http://schemas.microsoft.com/office/powerpoint/2010/main" val="206448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F4738B-F380-47D3-813D-4092F20D8B63}"/>
              </a:ext>
            </a:extLst>
          </p:cNvPr>
          <p:cNvPicPr>
            <a:picLocks noChangeAspect="1"/>
          </p:cNvPicPr>
          <p:nvPr/>
        </p:nvPicPr>
        <p:blipFill>
          <a:blip r:embed="rId3"/>
          <a:stretch>
            <a:fillRect/>
          </a:stretch>
        </p:blipFill>
        <p:spPr>
          <a:xfrm>
            <a:off x="10715625" y="5305865"/>
            <a:ext cx="1476375" cy="1676400"/>
          </a:xfrm>
          <a:prstGeom prst="rect">
            <a:avLst/>
          </a:prstGeom>
        </p:spPr>
      </p:pic>
      <p:sp>
        <p:nvSpPr>
          <p:cNvPr id="4" name="TextBox 3">
            <a:extLst>
              <a:ext uri="{FF2B5EF4-FFF2-40B4-BE49-F238E27FC236}">
                <a16:creationId xmlns:a16="http://schemas.microsoft.com/office/drawing/2014/main" id="{2D081322-4C30-4726-8E2F-10FE0458F1DE}"/>
              </a:ext>
            </a:extLst>
          </p:cNvPr>
          <p:cNvSpPr txBox="1"/>
          <p:nvPr/>
        </p:nvSpPr>
        <p:spPr>
          <a:xfrm>
            <a:off x="3601329" y="5866228"/>
            <a:ext cx="1474254" cy="646331"/>
          </a:xfrm>
          <a:prstGeom prst="rect">
            <a:avLst/>
          </a:prstGeom>
          <a:noFill/>
        </p:spPr>
        <p:txBody>
          <a:bodyPr wrap="square" rtlCol="0">
            <a:spAutoFit/>
          </a:bodyPr>
          <a:lstStyle/>
          <a:p>
            <a:r>
              <a:rPr lang="en-GB" b="1" dirty="0"/>
              <a:t>Issam Naime </a:t>
            </a:r>
          </a:p>
          <a:p>
            <a:r>
              <a:rPr lang="en-GB" b="1" dirty="0"/>
              <a:t>Emily Oliver</a:t>
            </a:r>
          </a:p>
        </p:txBody>
      </p:sp>
      <p:sp>
        <p:nvSpPr>
          <p:cNvPr id="5" name="TextBox 4">
            <a:extLst>
              <a:ext uri="{FF2B5EF4-FFF2-40B4-BE49-F238E27FC236}">
                <a16:creationId xmlns:a16="http://schemas.microsoft.com/office/drawing/2014/main" id="{ECCFF732-F8E1-4D70-B9F8-1AF9F1A4669A}"/>
              </a:ext>
            </a:extLst>
          </p:cNvPr>
          <p:cNvSpPr txBox="1"/>
          <p:nvPr/>
        </p:nvSpPr>
        <p:spPr>
          <a:xfrm>
            <a:off x="5835700" y="5927784"/>
            <a:ext cx="5414755" cy="584775"/>
          </a:xfrm>
          <a:prstGeom prst="rect">
            <a:avLst/>
          </a:prstGeom>
          <a:noFill/>
        </p:spPr>
        <p:txBody>
          <a:bodyPr wrap="square" rtlCol="0">
            <a:spAutoFit/>
          </a:bodyPr>
          <a:lstStyle/>
          <a:p>
            <a:r>
              <a:rPr lang="en-GB" sz="3200" b="1" dirty="0"/>
              <a:t>Virtual reality</a:t>
            </a:r>
          </a:p>
        </p:txBody>
      </p:sp>
      <p:sp>
        <p:nvSpPr>
          <p:cNvPr id="6" name="Rectangle 5">
            <a:extLst>
              <a:ext uri="{FF2B5EF4-FFF2-40B4-BE49-F238E27FC236}">
                <a16:creationId xmlns:a16="http://schemas.microsoft.com/office/drawing/2014/main" id="{98BD2669-2184-4C5B-B481-21A6CFD3814A}"/>
              </a:ext>
            </a:extLst>
          </p:cNvPr>
          <p:cNvSpPr/>
          <p:nvPr/>
        </p:nvSpPr>
        <p:spPr>
          <a:xfrm>
            <a:off x="578498" y="895739"/>
            <a:ext cx="11290041" cy="3416320"/>
          </a:xfrm>
          <a:prstGeom prst="rect">
            <a:avLst/>
          </a:prstGeom>
        </p:spPr>
        <p:txBody>
          <a:bodyPr wrap="square">
            <a:spAutoFit/>
          </a:bodyPr>
          <a:lstStyle/>
          <a:p>
            <a:pPr lvl="1">
              <a:spcAft>
                <a:spcPts val="0"/>
              </a:spcAft>
            </a:pPr>
            <a:r>
              <a:rPr lang="en-GB" sz="3600" b="1" dirty="0"/>
              <a:t>-  </a:t>
            </a:r>
            <a:r>
              <a:rPr lang="en-GB" sz="3600" b="1" dirty="0">
                <a:effectLst/>
                <a:latin typeface="Calibri" panose="020F0502020204030204" pitchFamily="34" charset="0"/>
                <a:ea typeface="Times New Roman" panose="02020603050405020304" pitchFamily="18" charset="0"/>
              </a:rPr>
              <a:t>What are the challenges of using this tool? </a:t>
            </a:r>
          </a:p>
          <a:p>
            <a:pPr lvl="1">
              <a:spcAft>
                <a:spcPts val="0"/>
              </a:spcAft>
            </a:pPr>
            <a:endParaRPr lang="en-GB" sz="3600" b="1" dirty="0">
              <a:latin typeface="Calibri" panose="020F0502020204030204" pitchFamily="34" charset="0"/>
              <a:ea typeface="Times New Roman" panose="02020603050405020304" pitchFamily="18" charset="0"/>
            </a:endParaRPr>
          </a:p>
          <a:p>
            <a:pPr lvl="1">
              <a:spcAft>
                <a:spcPts val="0"/>
              </a:spcAft>
            </a:pPr>
            <a:r>
              <a:rPr lang="en-GB" sz="3600" b="1" dirty="0">
                <a:effectLst/>
                <a:latin typeface="Calibri" panose="020F0502020204030204" pitchFamily="34" charset="0"/>
                <a:ea typeface="Times New Roman" panose="02020603050405020304" pitchFamily="18" charset="0"/>
              </a:rPr>
              <a:t>- What are the opportunities for using this tool? </a:t>
            </a:r>
          </a:p>
          <a:p>
            <a:pPr lvl="1">
              <a:spcAft>
                <a:spcPts val="0"/>
              </a:spcAft>
            </a:pPr>
            <a:endParaRPr lang="en-GB" sz="3600" b="1" dirty="0">
              <a:effectLst/>
              <a:latin typeface="Calibri" panose="020F0502020204030204" pitchFamily="34" charset="0"/>
              <a:ea typeface="Calibri" panose="020F0502020204030204" pitchFamily="34" charset="0"/>
            </a:endParaRPr>
          </a:p>
          <a:p>
            <a:pPr lvl="1">
              <a:spcAft>
                <a:spcPts val="0"/>
              </a:spcAft>
            </a:pPr>
            <a:r>
              <a:rPr lang="en-GB" sz="3600" b="1" dirty="0">
                <a:effectLst/>
                <a:latin typeface="Calibri" panose="020F0502020204030204" pitchFamily="34" charset="0"/>
                <a:ea typeface="Times New Roman" panose="02020603050405020304" pitchFamily="18" charset="0"/>
              </a:rPr>
              <a:t>- How can we take this forward to make it as useful as possible for the most number of people/NS?</a:t>
            </a:r>
            <a:endParaRPr lang="en-GB" sz="3600" b="1"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5002003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717</Words>
  <Application>Microsoft Office PowerPoint</Application>
  <PresentationFormat>Widescreen</PresentationFormat>
  <Paragraphs>41</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PowerPoint Presentation</vt:lpstr>
      <vt:lpstr>Why VR? New tools: new topics What about first aid?</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Oliver</dc:creator>
  <cp:lastModifiedBy>Emily Oliver</cp:lastModifiedBy>
  <cp:revision>4</cp:revision>
  <dcterms:created xsi:type="dcterms:W3CDTF">2019-10-02T21:08:01Z</dcterms:created>
  <dcterms:modified xsi:type="dcterms:W3CDTF">2019-10-04T05:10:44Z</dcterms:modified>
</cp:coreProperties>
</file>